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8288000" cy="10287000"/>
  <p:notesSz cx="6858000" cy="9144000"/>
  <p:embeddedFontLst>
    <p:embeddedFont>
      <p:font typeface="Arial" panose="020B0604020202020204" pitchFamily="34" charset="0"/>
      <p:regular r:id="rId67"/>
    </p:embeddedFont>
    <p:embeddedFont>
      <p:font typeface="Arial Bold" panose="020B0704020202020204" pitchFamily="34" charset="0"/>
      <p:regular r:id="rId68"/>
      <p:bold r:id="rId69"/>
    </p:embeddedFont>
    <p:embeddedFont>
      <p:font typeface="Arimo" panose="020B0604020202020204" charset="0"/>
      <p:regular r:id="rId70"/>
    </p:embeddedFont>
    <p:embeddedFont>
      <p:font typeface="Arimo Bold" panose="020B0604020202020204" charset="0"/>
      <p:regular r:id="rId71"/>
    </p:embeddedFont>
    <p:embeddedFont>
      <p:font typeface="Calibri" panose="020F0502020204030204" pitchFamily="34" charset="0"/>
      <p:regular r:id="rId72"/>
      <p:bold r:id="rId73"/>
    </p:embeddedFont>
    <p:embeddedFont>
      <p:font typeface="Canva Sans Bold" panose="020B0604020202020204" charset="0"/>
      <p:regular r:id="rId74"/>
    </p:embeddedFont>
    <p:embeddedFont>
      <p:font typeface="Canva Sans Bold Italics" panose="020B0604020202020204" charset="0"/>
      <p:regular r:id="rId75"/>
    </p:embeddedFont>
    <p:embeddedFont>
      <p:font typeface="Codec Pro Ultra-Bold" panose="020B0604020202020204" charset="0"/>
      <p:regular r:id="rId76"/>
    </p:embeddedFont>
    <p:embeddedFont>
      <p:font typeface="HK Grotesk Bold" panose="020B0604020202020204" charset="0"/>
      <p:regular r:id="rId77"/>
    </p:embeddedFont>
    <p:embeddedFont>
      <p:font typeface="HK Grotesk Medium" panose="020B0604020202020204" charset="0"/>
      <p:regular r:id="rId78"/>
    </p:embeddedFont>
    <p:embeddedFont>
      <p:font typeface="Lato" panose="020F0502020204030203" pitchFamily="34" charset="0"/>
      <p:regular r:id="rId79"/>
      <p:bold r:id="rId80"/>
      <p:italic r:id="rId81"/>
      <p:boldItalic r:id="rId82"/>
    </p:embeddedFont>
    <p:embeddedFont>
      <p:font typeface="Lato Bold" panose="020F0502020204030203" charset="0"/>
      <p:regular r:id="rId83"/>
    </p:embeddedFont>
    <p:embeddedFont>
      <p:font typeface="Open Sauce" panose="020B0604020202020204" charset="0"/>
      <p:regular r:id="rId84"/>
    </p:embeddedFont>
    <p:embeddedFont>
      <p:font typeface="Open Sauce Bold" panose="020B0604020202020204" charset="0"/>
      <p:regular r:id="rId85"/>
    </p:embeddedFont>
    <p:embeddedFont>
      <p:font typeface="Oswald Bold" panose="020B0604020202020204" charset="0"/>
      <p:regular r:id="rId86"/>
    </p:embeddedFont>
    <p:embeddedFont>
      <p:font typeface="Roboto" panose="02000000000000000000" pitchFamily="2" charset="0"/>
      <p:regular r:id="rId87"/>
      <p:bold r:id="rId88"/>
      <p:italic r:id="rId89"/>
      <p:boldItalic r:id="rId90"/>
    </p:embeddedFont>
    <p:embeddedFont>
      <p:font typeface="Roboto Bold" panose="02000000000000000000" charset="0"/>
      <p:regular r:id="rId91"/>
    </p:embeddedFont>
    <p:embeddedFont>
      <p:font typeface="RoxboroughCF" panose="020B0604020202020204" charset="0"/>
      <p:regular r:id="rId92"/>
    </p:embeddedFont>
    <p:embeddedFont>
      <p:font typeface="Source Sans Pro" panose="020B0503030403020204" pitchFamily="34" charset="0"/>
      <p:regular r:id="rId93"/>
      <p:bold r:id="rId94"/>
      <p:italic r:id="rId95"/>
      <p:boldItalic r:id="rId96"/>
    </p:embeddedFont>
    <p:embeddedFont>
      <p:font typeface="Source Sans Pro Bold" panose="020B0703030403020204" charset="0"/>
      <p:regular r:id="rId97"/>
    </p:embeddedFont>
    <p:embeddedFont>
      <p:font typeface="TT Ramillas" panose="020B0604020202020204" charset="0"/>
      <p:regular r:id="rId98"/>
    </p:embeddedFont>
    <p:embeddedFont>
      <p:font typeface="TT Rounds Condensed" panose="020B0604020202020204" charset="0"/>
      <p:regular r:id="rId99"/>
    </p:embeddedFont>
    <p:embeddedFont>
      <p:font typeface="TT Rounds Condensed Bold" panose="020B0604020202020204" charset="0"/>
      <p:regular r:id="rId100"/>
    </p:embeddedFont>
    <p:embeddedFont>
      <p:font typeface="TT Smalls" panose="020B0604020202020204" charset="0"/>
      <p:regular r:id="rId101"/>
    </p:embeddedFont>
    <p:embeddedFont>
      <p:font typeface="TT Smalls Bold" panose="020B0604020202020204" charset="0"/>
      <p:regular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102" Type="http://schemas.openxmlformats.org/officeDocument/2006/relationships/font" Target="fonts/font36.fntdata"/><Relationship Id="rId5" Type="http://schemas.openxmlformats.org/officeDocument/2006/relationships/slide" Target="slides/slide4.xml"/><Relationship Id="rId90" Type="http://schemas.openxmlformats.org/officeDocument/2006/relationships/font" Target="fonts/font24.fntdata"/><Relationship Id="rId95" Type="http://schemas.openxmlformats.org/officeDocument/2006/relationships/font" Target="fonts/font2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3.fntdata"/><Relationship Id="rId80" Type="http://schemas.openxmlformats.org/officeDocument/2006/relationships/font" Target="fonts/font14.fntdata"/><Relationship Id="rId85" Type="http://schemas.openxmlformats.org/officeDocument/2006/relationships/font" Target="fonts/font1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font" Target="fonts/font33.fntdata"/><Relationship Id="rId101" Type="http://schemas.openxmlformats.org/officeDocument/2006/relationships/font" Target="fonts/font3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97" Type="http://schemas.openxmlformats.org/officeDocument/2006/relationships/font" Target="fonts/font31.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1.fntdata"/><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1.fntdata"/><Relationship Id="rId100" Type="http://schemas.openxmlformats.org/officeDocument/2006/relationships/font" Target="fonts/font34.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93" Type="http://schemas.openxmlformats.org/officeDocument/2006/relationships/font" Target="fonts/font27.fntdata"/><Relationship Id="rId98" Type="http://schemas.openxmlformats.org/officeDocument/2006/relationships/font" Target="fonts/font3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9.svg"/><Relationship Id="rId7" Type="http://schemas.openxmlformats.org/officeDocument/2006/relationships/image" Target="../media/image6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65.svg"/></Relationships>
</file>

<file path=ppt/slides/_rels/slide1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15.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svg"/><Relationship Id="rId7" Type="http://schemas.openxmlformats.org/officeDocument/2006/relationships/image" Target="../media/image84.jpe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1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 Id="rId9" Type="http://schemas.openxmlformats.org/officeDocument/2006/relationships/image" Target="../media/image93.svg"/></Relationships>
</file>

<file path=ppt/slides/_rels/slide17.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jpeg"/><Relationship Id="rId3" Type="http://schemas.openxmlformats.org/officeDocument/2006/relationships/image" Target="../media/image5.svg"/><Relationship Id="rId21" Type="http://schemas.openxmlformats.org/officeDocument/2006/relationships/image" Target="../media/image23.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svg"/><Relationship Id="rId5" Type="http://schemas.openxmlformats.org/officeDocument/2006/relationships/image" Target="../media/image7.png"/><Relationship Id="rId15" Type="http://schemas.openxmlformats.org/officeDocument/2006/relationships/image" Target="../media/image17.jpeg"/><Relationship Id="rId23" Type="http://schemas.openxmlformats.org/officeDocument/2006/relationships/image" Target="../media/image25.svg"/><Relationship Id="rId10" Type="http://schemas.openxmlformats.org/officeDocument/2006/relationships/image" Target="../media/image12.jpeg"/><Relationship Id="rId19" Type="http://schemas.openxmlformats.org/officeDocument/2006/relationships/image" Target="../media/image21.png"/><Relationship Id="rId4" Type="http://schemas.openxmlformats.org/officeDocument/2006/relationships/image" Target="../media/image6.jpeg"/><Relationship Id="rId9" Type="http://schemas.openxmlformats.org/officeDocument/2006/relationships/image" Target="../media/image11.svg"/><Relationship Id="rId14" Type="http://schemas.openxmlformats.org/officeDocument/2006/relationships/image" Target="../media/image16.svg"/><Relationship Id="rId22"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102.sv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109.svg"/><Relationship Id="rId4" Type="http://schemas.openxmlformats.org/officeDocument/2006/relationships/image" Target="../media/image103.png"/><Relationship Id="rId9" Type="http://schemas.openxmlformats.org/officeDocument/2006/relationships/image" Target="../media/image108.png"/></Relationships>
</file>

<file path=ppt/slides/_rels/slide21.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svg"/></Relationships>
</file>

<file path=ppt/slides/_rels/slide24.xml.rels><?xml version="1.0" encoding="UTF-8" standalone="yes"?>
<Relationships xmlns="http://schemas.openxmlformats.org/package/2006/relationships"><Relationship Id="rId3" Type="http://schemas.openxmlformats.org/officeDocument/2006/relationships/image" Target="../media/image125.svg"/><Relationship Id="rId7" Type="http://schemas.openxmlformats.org/officeDocument/2006/relationships/image" Target="../media/image129.sv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jpeg"/><Relationship Id="rId4" Type="http://schemas.openxmlformats.org/officeDocument/2006/relationships/image" Target="../media/image126.jpeg"/></Relationships>
</file>

<file path=ppt/slides/_rels/slide2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 Id="rId9" Type="http://schemas.openxmlformats.org/officeDocument/2006/relationships/image" Target="../media/image137.svg"/></Relationships>
</file>

<file path=ppt/slides/_rels/slide26.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 Id="rId5" Type="http://schemas.openxmlformats.org/officeDocument/2006/relationships/image" Target="../media/image142.jpeg"/><Relationship Id="rId4" Type="http://schemas.openxmlformats.org/officeDocument/2006/relationships/image" Target="../media/image141.jpeg"/></Relationships>
</file>

<file path=ppt/slides/_rels/slide28.xml.rels><?xml version="1.0" encoding="UTF-8" standalone="yes"?>
<Relationships xmlns="http://schemas.openxmlformats.org/package/2006/relationships"><Relationship Id="rId3" Type="http://schemas.openxmlformats.org/officeDocument/2006/relationships/image" Target="../media/image144.svg"/><Relationship Id="rId7" Type="http://schemas.openxmlformats.org/officeDocument/2006/relationships/image" Target="../media/image148.sv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svg"/><Relationship Id="rId4" Type="http://schemas.openxmlformats.org/officeDocument/2006/relationships/image" Target="../media/image145.png"/></Relationships>
</file>

<file path=ppt/slides/_rels/slide29.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svg"/><Relationship Id="rId3" Type="http://schemas.openxmlformats.org/officeDocument/2006/relationships/image" Target="../media/image150.svg"/><Relationship Id="rId7" Type="http://schemas.openxmlformats.org/officeDocument/2006/relationships/image" Target="../media/image154.svg"/><Relationship Id="rId12" Type="http://schemas.openxmlformats.org/officeDocument/2006/relationships/image" Target="../media/image159.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11" Type="http://schemas.openxmlformats.org/officeDocument/2006/relationships/image" Target="../media/image158.svg"/><Relationship Id="rId5" Type="http://schemas.openxmlformats.org/officeDocument/2006/relationships/image" Target="../media/image152.sv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sv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30.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svg"/><Relationship Id="rId7" Type="http://schemas.openxmlformats.org/officeDocument/2006/relationships/image" Target="../media/image166.sv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svg"/><Relationship Id="rId4" Type="http://schemas.openxmlformats.org/officeDocument/2006/relationships/image" Target="../media/image163.png"/><Relationship Id="rId9" Type="http://schemas.openxmlformats.org/officeDocument/2006/relationships/image" Target="../media/image168.svg"/></Relationships>
</file>

<file path=ppt/slides/_rels/slide3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1.svg"/><Relationship Id="rId7" Type="http://schemas.openxmlformats.org/officeDocument/2006/relationships/image" Target="../media/image175.sv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svg"/><Relationship Id="rId4" Type="http://schemas.openxmlformats.org/officeDocument/2006/relationships/image" Target="../media/image172.png"/></Relationships>
</file>

<file path=ppt/slides/_rels/slide33.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9.sv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35.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 Id="rId5" Type="http://schemas.openxmlformats.org/officeDocument/2006/relationships/image" Target="../media/image183.svg"/><Relationship Id="rId4" Type="http://schemas.openxmlformats.org/officeDocument/2006/relationships/image" Target="../media/image182.png"/></Relationships>
</file>

<file path=ppt/slides/_rels/slide37.xml.rels><?xml version="1.0" encoding="UTF-8" standalone="yes"?>
<Relationships xmlns="http://schemas.openxmlformats.org/package/2006/relationships"><Relationship Id="rId3" Type="http://schemas.openxmlformats.org/officeDocument/2006/relationships/image" Target="../media/image185.sv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8.svg"/><Relationship Id="rId7" Type="http://schemas.openxmlformats.org/officeDocument/2006/relationships/image" Target="../media/image192.jpeg"/><Relationship Id="rId2" Type="http://schemas.openxmlformats.org/officeDocument/2006/relationships/image" Target="../media/image187.png"/><Relationship Id="rId1" Type="http://schemas.openxmlformats.org/officeDocument/2006/relationships/slideLayout" Target="../slideLayouts/slideLayout7.xml"/><Relationship Id="rId6" Type="http://schemas.openxmlformats.org/officeDocument/2006/relationships/image" Target="../media/image191.jpeg"/><Relationship Id="rId5" Type="http://schemas.openxmlformats.org/officeDocument/2006/relationships/image" Target="../media/image190.svg"/><Relationship Id="rId4" Type="http://schemas.openxmlformats.org/officeDocument/2006/relationships/image" Target="../media/image189.png"/></Relationships>
</file>

<file path=ppt/slides/_rels/slide42.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svg"/><Relationship Id="rId7" Type="http://schemas.openxmlformats.org/officeDocument/2006/relationships/image" Target="../media/image198.sv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7.png"/><Relationship Id="rId11" Type="http://schemas.openxmlformats.org/officeDocument/2006/relationships/image" Target="../media/image202.svg"/><Relationship Id="rId5" Type="http://schemas.openxmlformats.org/officeDocument/2006/relationships/image" Target="../media/image196.sv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svg"/></Relationships>
</file>

<file path=ppt/slides/_rels/slide43.xml.rels><?xml version="1.0" encoding="UTF-8" standalone="yes"?>
<Relationships xmlns="http://schemas.openxmlformats.org/package/2006/relationships"><Relationship Id="rId8" Type="http://schemas.openxmlformats.org/officeDocument/2006/relationships/image" Target="../media/image209.jpeg"/><Relationship Id="rId13" Type="http://schemas.openxmlformats.org/officeDocument/2006/relationships/image" Target="../media/image214.png"/><Relationship Id="rId3" Type="http://schemas.openxmlformats.org/officeDocument/2006/relationships/image" Target="../media/image204.svg"/><Relationship Id="rId7" Type="http://schemas.openxmlformats.org/officeDocument/2006/relationships/image" Target="../media/image208.svg"/><Relationship Id="rId12" Type="http://schemas.openxmlformats.org/officeDocument/2006/relationships/image" Target="../media/image213.jpeg"/><Relationship Id="rId2" Type="http://schemas.openxmlformats.org/officeDocument/2006/relationships/image" Target="../media/image203.png"/><Relationship Id="rId1" Type="http://schemas.openxmlformats.org/officeDocument/2006/relationships/slideLayout" Target="../slideLayouts/slideLayout7.xml"/><Relationship Id="rId6" Type="http://schemas.openxmlformats.org/officeDocument/2006/relationships/image" Target="../media/image207.png"/><Relationship Id="rId11" Type="http://schemas.openxmlformats.org/officeDocument/2006/relationships/image" Target="../media/image212.svg"/><Relationship Id="rId5" Type="http://schemas.openxmlformats.org/officeDocument/2006/relationships/image" Target="../media/image206.svg"/><Relationship Id="rId10" Type="http://schemas.openxmlformats.org/officeDocument/2006/relationships/image" Target="../media/image211.svg"/><Relationship Id="rId4" Type="http://schemas.openxmlformats.org/officeDocument/2006/relationships/image" Target="../media/image205.png"/><Relationship Id="rId9" Type="http://schemas.openxmlformats.org/officeDocument/2006/relationships/image" Target="../media/image210.jpeg"/></Relationships>
</file>

<file path=ppt/slides/_rels/slide44.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image" Target="../media/image215.jpeg"/><Relationship Id="rId1" Type="http://schemas.openxmlformats.org/officeDocument/2006/relationships/slideLayout" Target="../slideLayouts/slideLayout7.xml"/><Relationship Id="rId4" Type="http://schemas.openxmlformats.org/officeDocument/2006/relationships/image" Target="../media/image217.jpeg"/></Relationships>
</file>

<file path=ppt/slides/_rels/slide45.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21.jpeg"/><Relationship Id="rId7" Type="http://schemas.openxmlformats.org/officeDocument/2006/relationships/image" Target="../media/image225.svg"/><Relationship Id="rId2" Type="http://schemas.openxmlformats.org/officeDocument/2006/relationships/image" Target="../media/image220.jpeg"/><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223.svg"/><Relationship Id="rId4" Type="http://schemas.openxmlformats.org/officeDocument/2006/relationships/image" Target="../media/image222.png"/></Relationships>
</file>

<file path=ppt/slides/_rels/slide48.xml.rels><?xml version="1.0" encoding="UTF-8" standalone="yes"?>
<Relationships xmlns="http://schemas.openxmlformats.org/package/2006/relationships"><Relationship Id="rId3" Type="http://schemas.openxmlformats.org/officeDocument/2006/relationships/image" Target="../media/image227.jpeg"/><Relationship Id="rId7" Type="http://schemas.openxmlformats.org/officeDocument/2006/relationships/image" Target="../media/image231.svg"/><Relationship Id="rId2" Type="http://schemas.openxmlformats.org/officeDocument/2006/relationships/image" Target="../media/image226.jpeg"/><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svg"/><Relationship Id="rId4" Type="http://schemas.openxmlformats.org/officeDocument/2006/relationships/image" Target="../media/image228.png"/></Relationships>
</file>

<file path=ppt/slides/_rels/slide4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7.xml"/><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svg"/></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50.xml.rels><?xml version="1.0" encoding="UTF-8" standalone="yes"?>
<Relationships xmlns="http://schemas.openxmlformats.org/package/2006/relationships"><Relationship Id="rId2" Type="http://schemas.openxmlformats.org/officeDocument/2006/relationships/image" Target="../media/image2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3.svg"/><Relationship Id="rId7" Type="http://schemas.openxmlformats.org/officeDocument/2006/relationships/image" Target="../media/image247.sv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svg"/><Relationship Id="rId4" Type="http://schemas.openxmlformats.org/officeDocument/2006/relationships/image" Target="../media/image244.png"/></Relationships>
</file>

<file path=ppt/slides/_rels/slide55.xml.rels><?xml version="1.0" encoding="UTF-8" standalone="yes"?>
<Relationships xmlns="http://schemas.openxmlformats.org/package/2006/relationships"><Relationship Id="rId3" Type="http://schemas.openxmlformats.org/officeDocument/2006/relationships/image" Target="../media/image249.svg"/><Relationship Id="rId2" Type="http://schemas.openxmlformats.org/officeDocument/2006/relationships/image" Target="../media/image248.png"/><Relationship Id="rId1" Type="http://schemas.openxmlformats.org/officeDocument/2006/relationships/slideLayout" Target="../slideLayouts/slideLayout7.xml"/><Relationship Id="rId5" Type="http://schemas.openxmlformats.org/officeDocument/2006/relationships/image" Target="../media/image251.svg"/><Relationship Id="rId4" Type="http://schemas.openxmlformats.org/officeDocument/2006/relationships/image" Target="../media/image250.png"/></Relationships>
</file>

<file path=ppt/slides/_rels/slide56.xml.rels><?xml version="1.0" encoding="UTF-8" standalone="yes"?>
<Relationships xmlns="http://schemas.openxmlformats.org/package/2006/relationships"><Relationship Id="rId2" Type="http://schemas.openxmlformats.org/officeDocument/2006/relationships/image" Target="../media/image25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4.svg"/><Relationship Id="rId2" Type="http://schemas.openxmlformats.org/officeDocument/2006/relationships/image" Target="../media/image253.png"/><Relationship Id="rId1" Type="http://schemas.openxmlformats.org/officeDocument/2006/relationships/slideLayout" Target="../slideLayouts/slideLayout7.xml"/><Relationship Id="rId5" Type="http://schemas.openxmlformats.org/officeDocument/2006/relationships/image" Target="../media/image256.svg"/><Relationship Id="rId4" Type="http://schemas.openxmlformats.org/officeDocument/2006/relationships/image" Target="../media/image255.png"/></Relationships>
</file>

<file path=ppt/slides/_rels/slide58.xml.rels><?xml version="1.0" encoding="UTF-8" standalone="yes"?>
<Relationships xmlns="http://schemas.openxmlformats.org/package/2006/relationships"><Relationship Id="rId3" Type="http://schemas.openxmlformats.org/officeDocument/2006/relationships/image" Target="../media/image258.svg"/><Relationship Id="rId2" Type="http://schemas.openxmlformats.org/officeDocument/2006/relationships/image" Target="../media/image257.png"/><Relationship Id="rId1" Type="http://schemas.openxmlformats.org/officeDocument/2006/relationships/slideLayout" Target="../slideLayouts/slideLayout7.xml"/><Relationship Id="rId4" Type="http://schemas.openxmlformats.org/officeDocument/2006/relationships/image" Target="../media/image259.jpeg"/></Relationships>
</file>

<file path=ppt/slides/_rels/slide59.xml.rels><?xml version="1.0" encoding="UTF-8" standalone="yes"?>
<Relationships xmlns="http://schemas.openxmlformats.org/package/2006/relationships"><Relationship Id="rId8" Type="http://schemas.openxmlformats.org/officeDocument/2006/relationships/image" Target="../media/image266.svg"/><Relationship Id="rId3" Type="http://schemas.openxmlformats.org/officeDocument/2006/relationships/image" Target="../media/image261.svg"/><Relationship Id="rId7" Type="http://schemas.openxmlformats.org/officeDocument/2006/relationships/image" Target="../media/image265.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264.jpeg"/><Relationship Id="rId5" Type="http://schemas.openxmlformats.org/officeDocument/2006/relationships/image" Target="../media/image263.jpeg"/><Relationship Id="rId4" Type="http://schemas.openxmlformats.org/officeDocument/2006/relationships/image" Target="../media/image262.jpeg"/><Relationship Id="rId9" Type="http://schemas.openxmlformats.org/officeDocument/2006/relationships/image" Target="../media/image267.jpeg"/></Relationships>
</file>

<file path=ppt/slides/_rels/slide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0.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269.png"/><Relationship Id="rId1" Type="http://schemas.openxmlformats.org/officeDocument/2006/relationships/slideLayout" Target="../slideLayouts/slideLayout7.xml"/><Relationship Id="rId5" Type="http://schemas.openxmlformats.org/officeDocument/2006/relationships/image" Target="../media/image272.svg"/><Relationship Id="rId4" Type="http://schemas.openxmlformats.org/officeDocument/2006/relationships/image" Target="../media/image271.png"/></Relationships>
</file>

<file path=ppt/slides/_rels/slide62.xml.rels><?xml version="1.0" encoding="UTF-8" standalone="yes"?>
<Relationships xmlns="http://schemas.openxmlformats.org/package/2006/relationships"><Relationship Id="rId8" Type="http://schemas.openxmlformats.org/officeDocument/2006/relationships/image" Target="../media/image279.jpeg"/><Relationship Id="rId3" Type="http://schemas.openxmlformats.org/officeDocument/2006/relationships/image" Target="../media/image274.jpeg"/><Relationship Id="rId7" Type="http://schemas.openxmlformats.org/officeDocument/2006/relationships/image" Target="../media/image278.jpeg"/><Relationship Id="rId2" Type="http://schemas.openxmlformats.org/officeDocument/2006/relationships/image" Target="../media/image273.png"/><Relationship Id="rId1" Type="http://schemas.openxmlformats.org/officeDocument/2006/relationships/slideLayout" Target="../slideLayouts/slideLayout7.xml"/><Relationship Id="rId6" Type="http://schemas.openxmlformats.org/officeDocument/2006/relationships/image" Target="../media/image277.jpeg"/><Relationship Id="rId5" Type="http://schemas.openxmlformats.org/officeDocument/2006/relationships/image" Target="../media/image276.jpeg"/><Relationship Id="rId4" Type="http://schemas.openxmlformats.org/officeDocument/2006/relationships/image" Target="../media/image275.jpeg"/><Relationship Id="rId9" Type="http://schemas.openxmlformats.org/officeDocument/2006/relationships/image" Target="../media/image280.jpeg"/></Relationships>
</file>

<file path=ppt/slides/_rels/slide63.xml.rels><?xml version="1.0" encoding="UTF-8" standalone="yes"?>
<Relationships xmlns="http://schemas.openxmlformats.org/package/2006/relationships"><Relationship Id="rId3" Type="http://schemas.openxmlformats.org/officeDocument/2006/relationships/image" Target="../media/image254.svg"/><Relationship Id="rId2" Type="http://schemas.openxmlformats.org/officeDocument/2006/relationships/image" Target="../media/image253.png"/><Relationship Id="rId1" Type="http://schemas.openxmlformats.org/officeDocument/2006/relationships/slideLayout" Target="../slideLayouts/slideLayout7.xml"/><Relationship Id="rId4" Type="http://schemas.openxmlformats.org/officeDocument/2006/relationships/image" Target="../media/image281.png"/></Relationships>
</file>

<file path=ppt/slides/_rels/slide64.xml.rels><?xml version="1.0" encoding="UTF-8" standalone="yes"?>
<Relationships xmlns="http://schemas.openxmlformats.org/package/2006/relationships"><Relationship Id="rId3" Type="http://schemas.openxmlformats.org/officeDocument/2006/relationships/image" Target="../media/image283.sv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85.sv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sv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sv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6353" y="44453"/>
            <a:ext cx="12132488" cy="10290172"/>
          </a:xfrm>
          <a:custGeom>
            <a:avLst/>
            <a:gdLst/>
            <a:ahLst/>
            <a:cxnLst/>
            <a:rect l="l" t="t" r="r" b="b"/>
            <a:pathLst>
              <a:path w="12132488" h="10290172">
                <a:moveTo>
                  <a:pt x="0" y="0"/>
                </a:moveTo>
                <a:lnTo>
                  <a:pt x="12132488" y="0"/>
                </a:lnTo>
                <a:lnTo>
                  <a:pt x="12132488" y="10290172"/>
                </a:lnTo>
                <a:lnTo>
                  <a:pt x="0" y="102901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4807575" y="6391770"/>
            <a:ext cx="3480425" cy="3879352"/>
            <a:chOff x="0" y="0"/>
            <a:chExt cx="3480422" cy="3879355"/>
          </a:xfrm>
        </p:grpSpPr>
        <p:sp>
          <p:nvSpPr>
            <p:cNvPr id="4" name="Freeform 4"/>
            <p:cNvSpPr/>
            <p:nvPr/>
          </p:nvSpPr>
          <p:spPr>
            <a:xfrm>
              <a:off x="-77216" y="5842"/>
              <a:ext cx="3557651" cy="3873627"/>
            </a:xfrm>
            <a:custGeom>
              <a:avLst/>
              <a:gdLst/>
              <a:ahLst/>
              <a:cxnLst/>
              <a:rect l="l" t="t" r="r" b="b"/>
              <a:pathLst>
                <a:path w="3557651" h="3873627">
                  <a:moveTo>
                    <a:pt x="3557651" y="0"/>
                  </a:moveTo>
                  <a:cubicBezTo>
                    <a:pt x="3431032" y="20955"/>
                    <a:pt x="3315970" y="96139"/>
                    <a:pt x="3217799" y="182880"/>
                  </a:cubicBezTo>
                  <a:cubicBezTo>
                    <a:pt x="3102991" y="285369"/>
                    <a:pt x="3001899" y="404876"/>
                    <a:pt x="2876169" y="491236"/>
                  </a:cubicBezTo>
                  <a:cubicBezTo>
                    <a:pt x="2669413" y="634238"/>
                    <a:pt x="2421001" y="676656"/>
                    <a:pt x="2166493" y="676656"/>
                  </a:cubicBezTo>
                  <a:cubicBezTo>
                    <a:pt x="2012442" y="676656"/>
                    <a:pt x="1856359" y="661162"/>
                    <a:pt x="1705737" y="643001"/>
                  </a:cubicBezTo>
                  <a:cubicBezTo>
                    <a:pt x="1531366" y="622554"/>
                    <a:pt x="1350518" y="601853"/>
                    <a:pt x="1173226" y="601853"/>
                  </a:cubicBezTo>
                  <a:cubicBezTo>
                    <a:pt x="944245" y="601853"/>
                    <a:pt x="721360" y="636397"/>
                    <a:pt x="525399" y="750316"/>
                  </a:cubicBezTo>
                  <a:cubicBezTo>
                    <a:pt x="133223" y="977265"/>
                    <a:pt x="0" y="1447038"/>
                    <a:pt x="119634" y="1867662"/>
                  </a:cubicBezTo>
                  <a:cubicBezTo>
                    <a:pt x="214630" y="2201799"/>
                    <a:pt x="432943" y="2422652"/>
                    <a:pt x="649986" y="2679192"/>
                  </a:cubicBezTo>
                  <a:cubicBezTo>
                    <a:pt x="849757" y="2914777"/>
                    <a:pt x="1003935" y="3281045"/>
                    <a:pt x="889254" y="3586988"/>
                  </a:cubicBezTo>
                  <a:cubicBezTo>
                    <a:pt x="846074" y="3703447"/>
                    <a:pt x="764159" y="3802761"/>
                    <a:pt x="661924" y="3873627"/>
                  </a:cubicBezTo>
                  <a:lnTo>
                    <a:pt x="3557651" y="3873627"/>
                  </a:lnTo>
                  <a:lnTo>
                    <a:pt x="3557651" y="0"/>
                  </a:lnTo>
                  <a:close/>
                </a:path>
              </a:pathLst>
            </a:custGeom>
            <a:solidFill>
              <a:srgbClr val="050571"/>
            </a:solidFill>
          </p:spPr>
        </p:sp>
      </p:grpSp>
      <p:sp>
        <p:nvSpPr>
          <p:cNvPr id="5" name="Freeform 5"/>
          <p:cNvSpPr/>
          <p:nvPr/>
        </p:nvSpPr>
        <p:spPr>
          <a:xfrm>
            <a:off x="15626563" y="268672"/>
            <a:ext cx="2409825" cy="1181100"/>
          </a:xfrm>
          <a:custGeom>
            <a:avLst/>
            <a:gdLst/>
            <a:ahLst/>
            <a:cxnLst/>
            <a:rect l="l" t="t" r="r" b="b"/>
            <a:pathLst>
              <a:path w="2409825" h="1181100">
                <a:moveTo>
                  <a:pt x="0" y="0"/>
                </a:moveTo>
                <a:lnTo>
                  <a:pt x="2409825" y="0"/>
                </a:lnTo>
                <a:lnTo>
                  <a:pt x="2409825" y="1181100"/>
                </a:lnTo>
                <a:lnTo>
                  <a:pt x="0" y="1181100"/>
                </a:lnTo>
                <a:lnTo>
                  <a:pt x="0" y="0"/>
                </a:lnTo>
                <a:close/>
              </a:path>
            </a:pathLst>
          </a:custGeom>
          <a:blipFill>
            <a:blip r:embed="rId4"/>
            <a:stretch>
              <a:fillRect/>
            </a:stretch>
          </a:blipFill>
        </p:spPr>
      </p:sp>
      <p:sp>
        <p:nvSpPr>
          <p:cNvPr id="6" name="TextBox 6"/>
          <p:cNvSpPr txBox="1"/>
          <p:nvPr/>
        </p:nvSpPr>
        <p:spPr>
          <a:xfrm>
            <a:off x="7337622" y="2636768"/>
            <a:ext cx="7660996" cy="3878094"/>
          </a:xfrm>
          <a:prstGeom prst="rect">
            <a:avLst/>
          </a:prstGeom>
        </p:spPr>
        <p:txBody>
          <a:bodyPr lIns="0" tIns="0" rIns="0" bIns="0" rtlCol="0" anchor="t">
            <a:spAutoFit/>
          </a:bodyPr>
          <a:lstStyle/>
          <a:p>
            <a:pPr algn="ctr">
              <a:lnSpc>
                <a:spcPts val="7497"/>
              </a:lnSpc>
            </a:pPr>
            <a:r>
              <a:rPr lang="en-US" sz="7884">
                <a:solidFill>
                  <a:srgbClr val="000099"/>
                </a:solidFill>
                <a:latin typeface="HK Grotesk Bold"/>
              </a:rPr>
              <a:t>Detection of COVID-19 and Cardiovascular Diseases By ECG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CAE8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720149" y="1853889"/>
            <a:ext cx="1005307" cy="1059551"/>
          </a:xfrm>
          <a:custGeom>
            <a:avLst/>
            <a:gdLst/>
            <a:ahLst/>
            <a:cxnLst/>
            <a:rect l="l" t="t" r="r" b="b"/>
            <a:pathLst>
              <a:path w="1005307" h="1059551">
                <a:moveTo>
                  <a:pt x="0" y="0"/>
                </a:moveTo>
                <a:lnTo>
                  <a:pt x="1005307" y="0"/>
                </a:lnTo>
                <a:lnTo>
                  <a:pt x="1005307" y="1059551"/>
                </a:lnTo>
                <a:lnTo>
                  <a:pt x="0" y="10595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390407" y="1574673"/>
            <a:ext cx="566156" cy="593274"/>
          </a:xfrm>
          <a:custGeom>
            <a:avLst/>
            <a:gdLst/>
            <a:ahLst/>
            <a:cxnLst/>
            <a:rect l="l" t="t" r="r" b="b"/>
            <a:pathLst>
              <a:path w="566156" h="593274">
                <a:moveTo>
                  <a:pt x="0" y="0"/>
                </a:moveTo>
                <a:lnTo>
                  <a:pt x="566156" y="0"/>
                </a:lnTo>
                <a:lnTo>
                  <a:pt x="566156" y="593274"/>
                </a:lnTo>
                <a:lnTo>
                  <a:pt x="0" y="5932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431713" y="1486262"/>
            <a:ext cx="6754158" cy="6771542"/>
          </a:xfrm>
          <a:custGeom>
            <a:avLst/>
            <a:gdLst/>
            <a:ahLst/>
            <a:cxnLst/>
            <a:rect l="l" t="t" r="r" b="b"/>
            <a:pathLst>
              <a:path w="6754158" h="6771542">
                <a:moveTo>
                  <a:pt x="0" y="0"/>
                </a:moveTo>
                <a:lnTo>
                  <a:pt x="6754159" y="0"/>
                </a:lnTo>
                <a:lnTo>
                  <a:pt x="6754159" y="6771542"/>
                </a:lnTo>
                <a:lnTo>
                  <a:pt x="0" y="67715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590055" y="4782350"/>
            <a:ext cx="9441285" cy="1110891"/>
          </a:xfrm>
          <a:prstGeom prst="rect">
            <a:avLst/>
          </a:prstGeom>
        </p:spPr>
        <p:txBody>
          <a:bodyPr lIns="0" tIns="0" rIns="0" bIns="0" rtlCol="0" anchor="t">
            <a:spAutoFit/>
          </a:bodyPr>
          <a:lstStyle/>
          <a:p>
            <a:pPr algn="l">
              <a:lnSpc>
                <a:spcPts val="8959"/>
              </a:lnSpc>
            </a:pPr>
            <a:r>
              <a:rPr lang="en-US" sz="6399">
                <a:solidFill>
                  <a:srgbClr val="FFFFFF"/>
                </a:solidFill>
                <a:latin typeface="Arimo Bold"/>
              </a:rPr>
              <a:t>PROBLEM STATEMENT</a:t>
            </a:r>
          </a:p>
        </p:txBody>
      </p:sp>
      <p:sp>
        <p:nvSpPr>
          <p:cNvPr id="9" name="TextBox 9"/>
          <p:cNvSpPr txBox="1"/>
          <p:nvPr/>
        </p:nvSpPr>
        <p:spPr>
          <a:xfrm>
            <a:off x="4974269" y="1814903"/>
            <a:ext cx="1584874" cy="1895056"/>
          </a:xfrm>
          <a:prstGeom prst="rect">
            <a:avLst/>
          </a:prstGeom>
        </p:spPr>
        <p:txBody>
          <a:bodyPr lIns="0" tIns="0" rIns="0" bIns="0" rtlCol="0" anchor="t">
            <a:spAutoFit/>
          </a:bodyPr>
          <a:lstStyle/>
          <a:p>
            <a:pPr algn="l">
              <a:lnSpc>
                <a:spcPts val="15399"/>
              </a:lnSpc>
            </a:pPr>
            <a:r>
              <a:rPr lang="en-US" sz="10999">
                <a:solidFill>
                  <a:srgbClr val="FFFFFF"/>
                </a:solidFill>
                <a:latin typeface="Arimo Bold"/>
              </a:rPr>
              <a:t>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0E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84971" y="2987183"/>
            <a:ext cx="12427201" cy="2034273"/>
            <a:chOff x="0" y="0"/>
            <a:chExt cx="12427204" cy="2034273"/>
          </a:xfrm>
        </p:grpSpPr>
        <p:sp>
          <p:nvSpPr>
            <p:cNvPr id="3" name="Freeform 3"/>
            <p:cNvSpPr/>
            <p:nvPr/>
          </p:nvSpPr>
          <p:spPr>
            <a:xfrm>
              <a:off x="63500" y="361569"/>
              <a:ext cx="1548638" cy="946912"/>
            </a:xfrm>
            <a:custGeom>
              <a:avLst/>
              <a:gdLst/>
              <a:ahLst/>
              <a:cxnLst/>
              <a:rect l="l" t="t" r="r" b="b"/>
              <a:pathLst>
                <a:path w="1548638" h="946912">
                  <a:moveTo>
                    <a:pt x="387223" y="0"/>
                  </a:moveTo>
                  <a:lnTo>
                    <a:pt x="0" y="473329"/>
                  </a:lnTo>
                  <a:lnTo>
                    <a:pt x="387096" y="946912"/>
                  </a:lnTo>
                  <a:lnTo>
                    <a:pt x="1161542" y="946912"/>
                  </a:lnTo>
                  <a:lnTo>
                    <a:pt x="1548638" y="473329"/>
                  </a:lnTo>
                  <a:lnTo>
                    <a:pt x="1161542" y="0"/>
                  </a:lnTo>
                  <a:close/>
                </a:path>
              </a:pathLst>
            </a:custGeom>
            <a:solidFill>
              <a:srgbClr val="89BFFF"/>
            </a:solidFill>
          </p:spPr>
        </p:sp>
        <p:sp>
          <p:nvSpPr>
            <p:cNvPr id="4" name="Freeform 4"/>
            <p:cNvSpPr/>
            <p:nvPr/>
          </p:nvSpPr>
          <p:spPr>
            <a:xfrm>
              <a:off x="1220343" y="63500"/>
              <a:ext cx="11143361" cy="1907286"/>
            </a:xfrm>
            <a:custGeom>
              <a:avLst/>
              <a:gdLst/>
              <a:ahLst/>
              <a:cxnLst/>
              <a:rect l="l" t="t" r="r" b="b"/>
              <a:pathLst>
                <a:path w="11143361" h="1907286">
                  <a:moveTo>
                    <a:pt x="0" y="0"/>
                  </a:moveTo>
                  <a:lnTo>
                    <a:pt x="771525" y="953643"/>
                  </a:lnTo>
                  <a:lnTo>
                    <a:pt x="0" y="1907286"/>
                  </a:lnTo>
                  <a:lnTo>
                    <a:pt x="10371836" y="1907286"/>
                  </a:lnTo>
                  <a:lnTo>
                    <a:pt x="11143361" y="953643"/>
                  </a:lnTo>
                  <a:lnTo>
                    <a:pt x="10371836" y="0"/>
                  </a:lnTo>
                  <a:close/>
                </a:path>
              </a:pathLst>
            </a:custGeom>
            <a:solidFill>
              <a:srgbClr val="89BFFF"/>
            </a:solidFill>
          </p:spPr>
        </p:sp>
      </p:grpSp>
      <p:grpSp>
        <p:nvGrpSpPr>
          <p:cNvPr id="5" name="Group 5"/>
          <p:cNvGrpSpPr>
            <a:grpSpLocks noChangeAspect="1"/>
          </p:cNvGrpSpPr>
          <p:nvPr/>
        </p:nvGrpSpPr>
        <p:grpSpPr>
          <a:xfrm>
            <a:off x="13485257" y="3509524"/>
            <a:ext cx="696087" cy="654796"/>
            <a:chOff x="0" y="0"/>
            <a:chExt cx="696087" cy="654799"/>
          </a:xfrm>
        </p:grpSpPr>
        <p:sp>
          <p:nvSpPr>
            <p:cNvPr id="6" name="Freeform 6"/>
            <p:cNvSpPr/>
            <p:nvPr/>
          </p:nvSpPr>
          <p:spPr>
            <a:xfrm>
              <a:off x="-635" y="0"/>
              <a:ext cx="701929" cy="656590"/>
            </a:xfrm>
            <a:custGeom>
              <a:avLst/>
              <a:gdLst/>
              <a:ahLst/>
              <a:cxnLst/>
              <a:rect l="l" t="t" r="r" b="b"/>
              <a:pathLst>
                <a:path w="701929" h="656590">
                  <a:moveTo>
                    <a:pt x="684911" y="298577"/>
                  </a:moveTo>
                  <a:lnTo>
                    <a:pt x="683260" y="296418"/>
                  </a:lnTo>
                  <a:lnTo>
                    <a:pt x="679704" y="294386"/>
                  </a:lnTo>
                  <a:lnTo>
                    <a:pt x="675640" y="294132"/>
                  </a:lnTo>
                  <a:lnTo>
                    <a:pt x="671830" y="295529"/>
                  </a:lnTo>
                  <a:cubicBezTo>
                    <a:pt x="665353" y="301371"/>
                    <a:pt x="659130" y="305308"/>
                    <a:pt x="652399" y="308229"/>
                  </a:cubicBezTo>
                  <a:lnTo>
                    <a:pt x="638556" y="312801"/>
                  </a:lnTo>
                  <a:cubicBezTo>
                    <a:pt x="623824" y="313817"/>
                    <a:pt x="616585" y="313055"/>
                    <a:pt x="609346" y="311150"/>
                  </a:cubicBezTo>
                  <a:lnTo>
                    <a:pt x="595630" y="306197"/>
                  </a:lnTo>
                  <a:cubicBezTo>
                    <a:pt x="588137" y="282575"/>
                    <a:pt x="584327" y="263652"/>
                    <a:pt x="578358" y="245110"/>
                  </a:cubicBezTo>
                  <a:cubicBezTo>
                    <a:pt x="593725" y="240538"/>
                    <a:pt x="609346" y="239903"/>
                    <a:pt x="625094" y="243205"/>
                  </a:cubicBezTo>
                  <a:lnTo>
                    <a:pt x="627761" y="243459"/>
                  </a:lnTo>
                  <a:lnTo>
                    <a:pt x="631698" y="242189"/>
                  </a:lnTo>
                  <a:lnTo>
                    <a:pt x="634746" y="239395"/>
                  </a:lnTo>
                  <a:lnTo>
                    <a:pt x="636270" y="235585"/>
                  </a:lnTo>
                  <a:cubicBezTo>
                    <a:pt x="637032" y="224790"/>
                    <a:pt x="635762" y="215773"/>
                    <a:pt x="632460" y="206883"/>
                  </a:cubicBezTo>
                  <a:lnTo>
                    <a:pt x="617728" y="183642"/>
                  </a:lnTo>
                  <a:cubicBezTo>
                    <a:pt x="616712" y="182753"/>
                    <a:pt x="615696" y="181991"/>
                    <a:pt x="614426" y="181610"/>
                  </a:cubicBezTo>
                  <a:lnTo>
                    <a:pt x="611886" y="180975"/>
                  </a:lnTo>
                  <a:lnTo>
                    <a:pt x="607949" y="181610"/>
                  </a:lnTo>
                  <a:lnTo>
                    <a:pt x="604647" y="183769"/>
                  </a:lnTo>
                  <a:cubicBezTo>
                    <a:pt x="599313" y="191643"/>
                    <a:pt x="593471" y="197231"/>
                    <a:pt x="586613" y="201803"/>
                  </a:cubicBezTo>
                  <a:lnTo>
                    <a:pt x="572262" y="209296"/>
                  </a:lnTo>
                  <a:cubicBezTo>
                    <a:pt x="558165" y="199009"/>
                    <a:pt x="551053" y="187960"/>
                    <a:pt x="543179" y="177419"/>
                  </a:cubicBezTo>
                  <a:cubicBezTo>
                    <a:pt x="544195" y="124968"/>
                    <a:pt x="585343" y="105918"/>
                    <a:pt x="603377" y="100076"/>
                  </a:cubicBezTo>
                  <a:lnTo>
                    <a:pt x="607695" y="97663"/>
                  </a:lnTo>
                  <a:lnTo>
                    <a:pt x="610108" y="90424"/>
                  </a:lnTo>
                  <a:cubicBezTo>
                    <a:pt x="601091" y="65786"/>
                    <a:pt x="578739" y="57023"/>
                    <a:pt x="565023" y="53721"/>
                  </a:cubicBezTo>
                  <a:lnTo>
                    <a:pt x="562356" y="53340"/>
                  </a:lnTo>
                  <a:lnTo>
                    <a:pt x="558546" y="54356"/>
                  </a:lnTo>
                  <a:lnTo>
                    <a:pt x="555498" y="56896"/>
                  </a:lnTo>
                  <a:lnTo>
                    <a:pt x="553720" y="60452"/>
                  </a:lnTo>
                  <a:cubicBezTo>
                    <a:pt x="547624" y="121920"/>
                    <a:pt x="489204" y="124079"/>
                    <a:pt x="489204" y="124079"/>
                  </a:cubicBezTo>
                  <a:lnTo>
                    <a:pt x="445262" y="99822"/>
                  </a:lnTo>
                  <a:cubicBezTo>
                    <a:pt x="451231" y="89154"/>
                    <a:pt x="458851" y="79756"/>
                    <a:pt x="468249" y="71882"/>
                  </a:cubicBezTo>
                  <a:lnTo>
                    <a:pt x="470154" y="69977"/>
                  </a:lnTo>
                  <a:lnTo>
                    <a:pt x="471678" y="66167"/>
                  </a:lnTo>
                  <a:lnTo>
                    <a:pt x="471424" y="62103"/>
                  </a:lnTo>
                  <a:lnTo>
                    <a:pt x="469392" y="58547"/>
                  </a:lnTo>
                  <a:cubicBezTo>
                    <a:pt x="461391" y="51308"/>
                    <a:pt x="453517" y="46736"/>
                    <a:pt x="444627" y="43815"/>
                  </a:cubicBezTo>
                  <a:lnTo>
                    <a:pt x="417195" y="40767"/>
                  </a:lnTo>
                  <a:cubicBezTo>
                    <a:pt x="415798" y="40894"/>
                    <a:pt x="414528" y="41275"/>
                    <a:pt x="413385" y="42037"/>
                  </a:cubicBezTo>
                  <a:lnTo>
                    <a:pt x="411226" y="43688"/>
                  </a:lnTo>
                  <a:lnTo>
                    <a:pt x="409194" y="47117"/>
                  </a:lnTo>
                  <a:lnTo>
                    <a:pt x="408813" y="51181"/>
                  </a:lnTo>
                  <a:cubicBezTo>
                    <a:pt x="412750" y="64135"/>
                    <a:pt x="412877" y="75819"/>
                    <a:pt x="409702" y="87630"/>
                  </a:cubicBezTo>
                  <a:cubicBezTo>
                    <a:pt x="386969" y="81788"/>
                    <a:pt x="363982" y="79375"/>
                    <a:pt x="340614" y="80264"/>
                  </a:cubicBezTo>
                  <a:cubicBezTo>
                    <a:pt x="317246" y="81153"/>
                    <a:pt x="294386" y="85344"/>
                    <a:pt x="272288" y="92837"/>
                  </a:cubicBezTo>
                  <a:lnTo>
                    <a:pt x="260477" y="83312"/>
                  </a:lnTo>
                  <a:cubicBezTo>
                    <a:pt x="250825" y="71501"/>
                    <a:pt x="247015" y="65024"/>
                    <a:pt x="243967" y="58039"/>
                  </a:cubicBezTo>
                  <a:lnTo>
                    <a:pt x="239014" y="43688"/>
                  </a:lnTo>
                  <a:cubicBezTo>
                    <a:pt x="237109" y="28575"/>
                    <a:pt x="237236" y="20955"/>
                    <a:pt x="238506" y="13462"/>
                  </a:cubicBezTo>
                  <a:lnTo>
                    <a:pt x="238506" y="10160"/>
                  </a:lnTo>
                  <a:lnTo>
                    <a:pt x="236601" y="5461"/>
                  </a:lnTo>
                  <a:lnTo>
                    <a:pt x="233045" y="1905"/>
                  </a:lnTo>
                  <a:lnTo>
                    <a:pt x="228219" y="0"/>
                  </a:lnTo>
                  <a:cubicBezTo>
                    <a:pt x="217932" y="381"/>
                    <a:pt x="209804" y="2540"/>
                    <a:pt x="202184" y="6477"/>
                  </a:cubicBezTo>
                  <a:lnTo>
                    <a:pt x="188087" y="15748"/>
                  </a:lnTo>
                  <a:cubicBezTo>
                    <a:pt x="181610" y="23749"/>
                    <a:pt x="180721" y="25273"/>
                    <a:pt x="180213" y="26924"/>
                  </a:cubicBezTo>
                  <a:lnTo>
                    <a:pt x="179578" y="30353"/>
                  </a:lnTo>
                  <a:lnTo>
                    <a:pt x="180594" y="35433"/>
                  </a:lnTo>
                  <a:lnTo>
                    <a:pt x="183642" y="39624"/>
                  </a:lnTo>
                  <a:cubicBezTo>
                    <a:pt x="231648" y="70866"/>
                    <a:pt x="212979" y="119761"/>
                    <a:pt x="211201" y="123952"/>
                  </a:cubicBezTo>
                  <a:lnTo>
                    <a:pt x="176911" y="153543"/>
                  </a:lnTo>
                  <a:cubicBezTo>
                    <a:pt x="168910" y="143002"/>
                    <a:pt x="163322" y="131445"/>
                    <a:pt x="160020" y="118618"/>
                  </a:cubicBezTo>
                  <a:lnTo>
                    <a:pt x="159004" y="116078"/>
                  </a:lnTo>
                  <a:lnTo>
                    <a:pt x="156210" y="113157"/>
                  </a:lnTo>
                  <a:lnTo>
                    <a:pt x="152400" y="111633"/>
                  </a:lnTo>
                  <a:lnTo>
                    <a:pt x="148336" y="111887"/>
                  </a:lnTo>
                  <a:cubicBezTo>
                    <a:pt x="138430" y="115951"/>
                    <a:pt x="130810" y="121158"/>
                    <a:pt x="124333" y="127889"/>
                  </a:cubicBezTo>
                  <a:lnTo>
                    <a:pt x="109855" y="151384"/>
                  </a:lnTo>
                  <a:cubicBezTo>
                    <a:pt x="109474" y="152654"/>
                    <a:pt x="109347" y="153924"/>
                    <a:pt x="109474" y="155321"/>
                  </a:cubicBezTo>
                  <a:lnTo>
                    <a:pt x="110109" y="157861"/>
                  </a:lnTo>
                  <a:lnTo>
                    <a:pt x="112395" y="161163"/>
                  </a:lnTo>
                  <a:lnTo>
                    <a:pt x="115824" y="163195"/>
                  </a:lnTo>
                  <a:cubicBezTo>
                    <a:pt x="131318" y="165481"/>
                    <a:pt x="143383" y="171704"/>
                    <a:pt x="153289" y="182245"/>
                  </a:cubicBezTo>
                  <a:cubicBezTo>
                    <a:pt x="140716" y="200152"/>
                    <a:pt x="130683" y="219456"/>
                    <a:pt x="123444" y="240030"/>
                  </a:cubicBezTo>
                  <a:lnTo>
                    <a:pt x="121412" y="246126"/>
                  </a:lnTo>
                  <a:lnTo>
                    <a:pt x="119761" y="251460"/>
                  </a:lnTo>
                  <a:lnTo>
                    <a:pt x="117602" y="259080"/>
                  </a:lnTo>
                  <a:lnTo>
                    <a:pt x="114808" y="270891"/>
                  </a:lnTo>
                  <a:lnTo>
                    <a:pt x="113792" y="276225"/>
                  </a:lnTo>
                  <a:lnTo>
                    <a:pt x="112395" y="285115"/>
                  </a:lnTo>
                  <a:lnTo>
                    <a:pt x="111887" y="290957"/>
                  </a:lnTo>
                  <a:lnTo>
                    <a:pt x="110998" y="299085"/>
                  </a:lnTo>
                  <a:lnTo>
                    <a:pt x="106299" y="306705"/>
                  </a:lnTo>
                  <a:lnTo>
                    <a:pt x="101854" y="309499"/>
                  </a:lnTo>
                  <a:lnTo>
                    <a:pt x="98933" y="311277"/>
                  </a:lnTo>
                  <a:lnTo>
                    <a:pt x="94742" y="313309"/>
                  </a:lnTo>
                  <a:lnTo>
                    <a:pt x="90805" y="315087"/>
                  </a:lnTo>
                  <a:lnTo>
                    <a:pt x="88138" y="316103"/>
                  </a:lnTo>
                  <a:lnTo>
                    <a:pt x="84201" y="317373"/>
                  </a:lnTo>
                  <a:lnTo>
                    <a:pt x="81407" y="318135"/>
                  </a:lnTo>
                  <a:lnTo>
                    <a:pt x="77724" y="319024"/>
                  </a:lnTo>
                  <a:lnTo>
                    <a:pt x="75057" y="319532"/>
                  </a:lnTo>
                  <a:lnTo>
                    <a:pt x="72517" y="319913"/>
                  </a:lnTo>
                  <a:lnTo>
                    <a:pt x="69596" y="320040"/>
                  </a:lnTo>
                  <a:lnTo>
                    <a:pt x="64897" y="320040"/>
                  </a:lnTo>
                  <a:lnTo>
                    <a:pt x="52451" y="320040"/>
                  </a:lnTo>
                  <a:lnTo>
                    <a:pt x="49403" y="319405"/>
                  </a:lnTo>
                  <a:lnTo>
                    <a:pt x="45212" y="318643"/>
                  </a:lnTo>
                  <a:lnTo>
                    <a:pt x="43180" y="318135"/>
                  </a:lnTo>
                  <a:lnTo>
                    <a:pt x="40005" y="317373"/>
                  </a:lnTo>
                  <a:lnTo>
                    <a:pt x="37846" y="316738"/>
                  </a:lnTo>
                  <a:lnTo>
                    <a:pt x="35052" y="315976"/>
                  </a:lnTo>
                  <a:lnTo>
                    <a:pt x="33020" y="315214"/>
                  </a:lnTo>
                  <a:lnTo>
                    <a:pt x="30480" y="314706"/>
                  </a:lnTo>
                  <a:lnTo>
                    <a:pt x="28575" y="313944"/>
                  </a:lnTo>
                  <a:lnTo>
                    <a:pt x="24638" y="312293"/>
                  </a:lnTo>
                  <a:lnTo>
                    <a:pt x="20193" y="310134"/>
                  </a:lnTo>
                  <a:lnTo>
                    <a:pt x="13462" y="307721"/>
                  </a:lnTo>
                  <a:lnTo>
                    <a:pt x="6477" y="311023"/>
                  </a:lnTo>
                  <a:cubicBezTo>
                    <a:pt x="1397" y="321437"/>
                    <a:pt x="0" y="329819"/>
                    <a:pt x="889" y="338582"/>
                  </a:cubicBezTo>
                  <a:lnTo>
                    <a:pt x="889" y="345440"/>
                  </a:lnTo>
                  <a:lnTo>
                    <a:pt x="1397" y="347345"/>
                  </a:lnTo>
                  <a:lnTo>
                    <a:pt x="2032" y="350012"/>
                  </a:lnTo>
                  <a:lnTo>
                    <a:pt x="3175" y="353568"/>
                  </a:lnTo>
                  <a:lnTo>
                    <a:pt x="3556" y="355473"/>
                  </a:lnTo>
                  <a:lnTo>
                    <a:pt x="4572" y="358267"/>
                  </a:lnTo>
                  <a:lnTo>
                    <a:pt x="5080" y="359537"/>
                  </a:lnTo>
                  <a:lnTo>
                    <a:pt x="6096" y="361569"/>
                  </a:lnTo>
                  <a:lnTo>
                    <a:pt x="6477" y="362331"/>
                  </a:lnTo>
                  <a:lnTo>
                    <a:pt x="7747" y="364744"/>
                  </a:lnTo>
                  <a:lnTo>
                    <a:pt x="9652" y="368300"/>
                  </a:lnTo>
                  <a:lnTo>
                    <a:pt x="11303" y="370459"/>
                  </a:lnTo>
                  <a:lnTo>
                    <a:pt x="14859" y="372618"/>
                  </a:lnTo>
                  <a:lnTo>
                    <a:pt x="18923" y="373126"/>
                  </a:lnTo>
                  <a:lnTo>
                    <a:pt x="22860" y="371856"/>
                  </a:lnTo>
                  <a:cubicBezTo>
                    <a:pt x="71374" y="334137"/>
                    <a:pt x="114554" y="374142"/>
                    <a:pt x="114681" y="374269"/>
                  </a:cubicBezTo>
                  <a:lnTo>
                    <a:pt x="118491" y="388747"/>
                  </a:lnTo>
                  <a:cubicBezTo>
                    <a:pt x="105918" y="403098"/>
                    <a:pt x="90043" y="406019"/>
                    <a:pt x="73406" y="404749"/>
                  </a:cubicBezTo>
                  <a:lnTo>
                    <a:pt x="70739" y="404876"/>
                  </a:lnTo>
                  <a:lnTo>
                    <a:pt x="67056" y="406654"/>
                  </a:lnTo>
                  <a:lnTo>
                    <a:pt x="64389" y="409829"/>
                  </a:lnTo>
                  <a:lnTo>
                    <a:pt x="63373" y="413766"/>
                  </a:lnTo>
                  <a:cubicBezTo>
                    <a:pt x="64135" y="424561"/>
                    <a:pt x="66675" y="433324"/>
                    <a:pt x="70993" y="441579"/>
                  </a:cubicBezTo>
                  <a:lnTo>
                    <a:pt x="88773" y="462534"/>
                  </a:lnTo>
                  <a:cubicBezTo>
                    <a:pt x="89916" y="463296"/>
                    <a:pt x="91059" y="463804"/>
                    <a:pt x="92329" y="464185"/>
                  </a:cubicBezTo>
                  <a:lnTo>
                    <a:pt x="94996" y="464439"/>
                  </a:lnTo>
                  <a:lnTo>
                    <a:pt x="98806" y="463296"/>
                  </a:lnTo>
                  <a:lnTo>
                    <a:pt x="101854" y="460756"/>
                  </a:lnTo>
                  <a:cubicBezTo>
                    <a:pt x="109474" y="445389"/>
                    <a:pt x="120269" y="435483"/>
                    <a:pt x="135001" y="429641"/>
                  </a:cubicBezTo>
                  <a:lnTo>
                    <a:pt x="159766" y="468249"/>
                  </a:lnTo>
                  <a:cubicBezTo>
                    <a:pt x="160655" y="520446"/>
                    <a:pt x="120142" y="541401"/>
                    <a:pt x="102870" y="547497"/>
                  </a:cubicBezTo>
                  <a:lnTo>
                    <a:pt x="98679" y="550037"/>
                  </a:lnTo>
                  <a:lnTo>
                    <a:pt x="96520" y="557149"/>
                  </a:lnTo>
                  <a:cubicBezTo>
                    <a:pt x="106553" y="581787"/>
                    <a:pt x="129540" y="589534"/>
                    <a:pt x="143383" y="592074"/>
                  </a:cubicBezTo>
                  <a:lnTo>
                    <a:pt x="148463" y="592074"/>
                  </a:lnTo>
                  <a:lnTo>
                    <a:pt x="154051" y="586613"/>
                  </a:lnTo>
                  <a:cubicBezTo>
                    <a:pt x="154559" y="575818"/>
                    <a:pt x="156210" y="567944"/>
                    <a:pt x="159258" y="560324"/>
                  </a:cubicBezTo>
                  <a:lnTo>
                    <a:pt x="166624" y="545973"/>
                  </a:lnTo>
                  <a:cubicBezTo>
                    <a:pt x="177673" y="534035"/>
                    <a:pt x="184150" y="529209"/>
                    <a:pt x="191389" y="525526"/>
                  </a:cubicBezTo>
                  <a:lnTo>
                    <a:pt x="206375" y="519684"/>
                  </a:lnTo>
                  <a:cubicBezTo>
                    <a:pt x="229235" y="528701"/>
                    <a:pt x="244856" y="536829"/>
                    <a:pt x="261493" y="543179"/>
                  </a:cubicBezTo>
                  <a:cubicBezTo>
                    <a:pt x="257302" y="558673"/>
                    <a:pt x="249555" y="572262"/>
                    <a:pt x="238379" y="583819"/>
                  </a:cubicBezTo>
                  <a:lnTo>
                    <a:pt x="236728" y="585978"/>
                  </a:lnTo>
                  <a:lnTo>
                    <a:pt x="235712" y="589915"/>
                  </a:lnTo>
                  <a:lnTo>
                    <a:pt x="236474" y="593979"/>
                  </a:lnTo>
                  <a:lnTo>
                    <a:pt x="238887" y="597281"/>
                  </a:lnTo>
                  <a:cubicBezTo>
                    <a:pt x="247650" y="603504"/>
                    <a:pt x="256032" y="607314"/>
                    <a:pt x="265176" y="609219"/>
                  </a:cubicBezTo>
                  <a:lnTo>
                    <a:pt x="292735" y="608965"/>
                  </a:lnTo>
                  <a:cubicBezTo>
                    <a:pt x="294005" y="608711"/>
                    <a:pt x="295275" y="608076"/>
                    <a:pt x="296291" y="607187"/>
                  </a:cubicBezTo>
                  <a:lnTo>
                    <a:pt x="298196" y="605282"/>
                  </a:lnTo>
                  <a:lnTo>
                    <a:pt x="299720" y="601599"/>
                  </a:lnTo>
                  <a:lnTo>
                    <a:pt x="299593" y="597662"/>
                  </a:lnTo>
                  <a:cubicBezTo>
                    <a:pt x="292862" y="582422"/>
                    <a:pt x="292100" y="568198"/>
                    <a:pt x="296545" y="553593"/>
                  </a:cubicBezTo>
                  <a:lnTo>
                    <a:pt x="348234" y="559181"/>
                  </a:lnTo>
                  <a:cubicBezTo>
                    <a:pt x="360299" y="559181"/>
                    <a:pt x="372237" y="558292"/>
                    <a:pt x="384048" y="556514"/>
                  </a:cubicBezTo>
                  <a:cubicBezTo>
                    <a:pt x="436626" y="577723"/>
                    <a:pt x="437007" y="626237"/>
                    <a:pt x="435102" y="645160"/>
                  </a:cubicBezTo>
                  <a:lnTo>
                    <a:pt x="435356" y="649605"/>
                  </a:lnTo>
                  <a:lnTo>
                    <a:pt x="440309" y="654304"/>
                  </a:lnTo>
                  <a:cubicBezTo>
                    <a:pt x="467614" y="656590"/>
                    <a:pt x="485140" y="638175"/>
                    <a:pt x="493395" y="626745"/>
                  </a:cubicBezTo>
                  <a:lnTo>
                    <a:pt x="495427" y="622300"/>
                  </a:lnTo>
                  <a:lnTo>
                    <a:pt x="492887" y="615442"/>
                  </a:lnTo>
                  <a:cubicBezTo>
                    <a:pt x="483362" y="610616"/>
                    <a:pt x="477012" y="605790"/>
                    <a:pt x="471551" y="599948"/>
                  </a:cubicBezTo>
                  <a:lnTo>
                    <a:pt x="461772" y="587375"/>
                  </a:lnTo>
                  <a:cubicBezTo>
                    <a:pt x="455676" y="572389"/>
                    <a:pt x="453898" y="564642"/>
                    <a:pt x="453644" y="556641"/>
                  </a:cubicBezTo>
                  <a:lnTo>
                    <a:pt x="454533" y="540639"/>
                  </a:lnTo>
                  <a:cubicBezTo>
                    <a:pt x="461137" y="530987"/>
                    <a:pt x="465201" y="528828"/>
                    <a:pt x="468884" y="526542"/>
                  </a:cubicBezTo>
                  <a:lnTo>
                    <a:pt x="471297" y="525018"/>
                  </a:lnTo>
                  <a:lnTo>
                    <a:pt x="480187" y="519430"/>
                  </a:lnTo>
                  <a:lnTo>
                    <a:pt x="488823" y="513461"/>
                  </a:lnTo>
                  <a:lnTo>
                    <a:pt x="495046" y="508635"/>
                  </a:lnTo>
                  <a:lnTo>
                    <a:pt x="499364" y="505333"/>
                  </a:lnTo>
                  <a:lnTo>
                    <a:pt x="504063" y="501396"/>
                  </a:lnTo>
                  <a:lnTo>
                    <a:pt x="509524" y="496697"/>
                  </a:lnTo>
                  <a:lnTo>
                    <a:pt x="519176" y="487299"/>
                  </a:lnTo>
                  <a:cubicBezTo>
                    <a:pt x="528955" y="491617"/>
                    <a:pt x="537718" y="497586"/>
                    <a:pt x="545465" y="505079"/>
                  </a:cubicBezTo>
                  <a:lnTo>
                    <a:pt x="563753" y="530987"/>
                  </a:lnTo>
                  <a:cubicBezTo>
                    <a:pt x="564388" y="532257"/>
                    <a:pt x="565150" y="533273"/>
                    <a:pt x="566293" y="534162"/>
                  </a:cubicBezTo>
                  <a:lnTo>
                    <a:pt x="568579" y="535686"/>
                  </a:lnTo>
                  <a:lnTo>
                    <a:pt x="572643" y="536321"/>
                  </a:lnTo>
                  <a:lnTo>
                    <a:pt x="576580" y="535178"/>
                  </a:lnTo>
                  <a:cubicBezTo>
                    <a:pt x="585724" y="529336"/>
                    <a:pt x="592328" y="522986"/>
                    <a:pt x="597662" y="515112"/>
                  </a:cubicBezTo>
                  <a:lnTo>
                    <a:pt x="607695" y="489331"/>
                  </a:lnTo>
                  <a:cubicBezTo>
                    <a:pt x="607822" y="488061"/>
                    <a:pt x="607695" y="486664"/>
                    <a:pt x="607314" y="485394"/>
                  </a:cubicBezTo>
                  <a:lnTo>
                    <a:pt x="606298" y="482981"/>
                  </a:lnTo>
                  <a:lnTo>
                    <a:pt x="603377" y="480187"/>
                  </a:lnTo>
                  <a:lnTo>
                    <a:pt x="599567" y="478917"/>
                  </a:lnTo>
                  <a:cubicBezTo>
                    <a:pt x="588264" y="479552"/>
                    <a:pt x="578739" y="477901"/>
                    <a:pt x="569595" y="473837"/>
                  </a:cubicBezTo>
                  <a:lnTo>
                    <a:pt x="546735" y="455930"/>
                  </a:lnTo>
                  <a:cubicBezTo>
                    <a:pt x="564642" y="430022"/>
                    <a:pt x="576961" y="401701"/>
                    <a:pt x="583692" y="370840"/>
                  </a:cubicBezTo>
                  <a:cubicBezTo>
                    <a:pt x="620395" y="335280"/>
                    <a:pt x="662432" y="349631"/>
                    <a:pt x="679577" y="357886"/>
                  </a:cubicBezTo>
                  <a:lnTo>
                    <a:pt x="684530" y="359283"/>
                  </a:lnTo>
                  <a:lnTo>
                    <a:pt x="691388" y="355727"/>
                  </a:lnTo>
                  <a:cubicBezTo>
                    <a:pt x="701929" y="331851"/>
                    <a:pt x="692023" y="310388"/>
                    <a:pt x="684657" y="298323"/>
                  </a:cubicBezTo>
                  <a:close/>
                </a:path>
              </a:pathLst>
            </a:custGeom>
            <a:solidFill>
              <a:srgbClr val="07076B"/>
            </a:solidFill>
          </p:spPr>
        </p:sp>
      </p:grpSp>
      <p:sp>
        <p:nvSpPr>
          <p:cNvPr id="7" name="Freeform 7"/>
          <p:cNvSpPr/>
          <p:nvPr/>
        </p:nvSpPr>
        <p:spPr>
          <a:xfrm>
            <a:off x="684971" y="2325395"/>
            <a:ext cx="17666379" cy="8025108"/>
          </a:xfrm>
          <a:custGeom>
            <a:avLst/>
            <a:gdLst/>
            <a:ahLst/>
            <a:cxnLst/>
            <a:rect l="l" t="t" r="r" b="b"/>
            <a:pathLst>
              <a:path w="17666379" h="8025108">
                <a:moveTo>
                  <a:pt x="0" y="0"/>
                </a:moveTo>
                <a:lnTo>
                  <a:pt x="17666380" y="0"/>
                </a:lnTo>
                <a:lnTo>
                  <a:pt x="17666380" y="8025108"/>
                </a:lnTo>
                <a:lnTo>
                  <a:pt x="0" y="80251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786565" y="3384709"/>
            <a:ext cx="864270" cy="736568"/>
          </a:xfrm>
          <a:prstGeom prst="rect">
            <a:avLst/>
          </a:prstGeom>
        </p:spPr>
        <p:txBody>
          <a:bodyPr lIns="0" tIns="0" rIns="0" bIns="0" rtlCol="0" anchor="t">
            <a:spAutoFit/>
          </a:bodyPr>
          <a:lstStyle/>
          <a:p>
            <a:pPr algn="l">
              <a:lnSpc>
                <a:spcPts val="5599"/>
              </a:lnSpc>
            </a:pPr>
            <a:r>
              <a:rPr lang="en-US" sz="3999">
                <a:solidFill>
                  <a:srgbClr val="000000"/>
                </a:solidFill>
                <a:latin typeface="Arial Bold"/>
              </a:rPr>
              <a:t> </a:t>
            </a:r>
            <a:r>
              <a:rPr lang="en-US" sz="3999">
                <a:solidFill>
                  <a:srgbClr val="030347"/>
                </a:solidFill>
                <a:latin typeface="Arial Bold"/>
              </a:rPr>
              <a:t>01</a:t>
            </a:r>
          </a:p>
        </p:txBody>
      </p:sp>
      <p:sp>
        <p:nvSpPr>
          <p:cNvPr id="9" name="TextBox 9"/>
          <p:cNvSpPr txBox="1"/>
          <p:nvPr/>
        </p:nvSpPr>
        <p:spPr>
          <a:xfrm>
            <a:off x="786565" y="5726897"/>
            <a:ext cx="864270" cy="736568"/>
          </a:xfrm>
          <a:prstGeom prst="rect">
            <a:avLst/>
          </a:prstGeom>
        </p:spPr>
        <p:txBody>
          <a:bodyPr lIns="0" tIns="0" rIns="0" bIns="0" rtlCol="0" anchor="t">
            <a:spAutoFit/>
          </a:bodyPr>
          <a:lstStyle/>
          <a:p>
            <a:pPr algn="l">
              <a:lnSpc>
                <a:spcPts val="5599"/>
              </a:lnSpc>
            </a:pPr>
            <a:r>
              <a:rPr lang="en-US" sz="3999">
                <a:solidFill>
                  <a:srgbClr val="000000"/>
                </a:solidFill>
                <a:latin typeface="Arial Bold"/>
              </a:rPr>
              <a:t> </a:t>
            </a:r>
            <a:r>
              <a:rPr lang="en-US" sz="3999">
                <a:solidFill>
                  <a:srgbClr val="030347"/>
                </a:solidFill>
                <a:latin typeface="Arial Bold"/>
              </a:rPr>
              <a:t>02</a:t>
            </a:r>
          </a:p>
        </p:txBody>
      </p:sp>
      <p:sp>
        <p:nvSpPr>
          <p:cNvPr id="10" name="TextBox 10"/>
          <p:cNvSpPr txBox="1"/>
          <p:nvPr/>
        </p:nvSpPr>
        <p:spPr>
          <a:xfrm>
            <a:off x="2718121" y="5780846"/>
            <a:ext cx="10101453" cy="886025"/>
          </a:xfrm>
          <a:prstGeom prst="rect">
            <a:avLst/>
          </a:prstGeom>
        </p:spPr>
        <p:txBody>
          <a:bodyPr lIns="0" tIns="0" rIns="0" bIns="0" rtlCol="0" anchor="t">
            <a:spAutoFit/>
          </a:bodyPr>
          <a:lstStyle/>
          <a:p>
            <a:pPr algn="ctr">
              <a:lnSpc>
                <a:spcPts val="3599"/>
              </a:lnSpc>
            </a:pPr>
            <a:r>
              <a:rPr lang="en-US" sz="2606">
                <a:solidFill>
                  <a:srgbClr val="233DFF"/>
                </a:solidFill>
                <a:latin typeface="Open Sauce Bold"/>
              </a:rPr>
              <a:t> </a:t>
            </a:r>
            <a:r>
              <a:rPr lang="en-US" sz="2606">
                <a:solidFill>
                  <a:srgbClr val="0707B0"/>
                </a:solidFill>
                <a:latin typeface="Open Sauce Bold"/>
              </a:rPr>
              <a:t>The second protocol involves</a:t>
            </a:r>
            <a:r>
              <a:rPr lang="en-US" sz="2606">
                <a:solidFill>
                  <a:srgbClr val="5271FF"/>
                </a:solidFill>
                <a:latin typeface="Open Sauce Bold"/>
              </a:rPr>
              <a:t> </a:t>
            </a:r>
            <a:r>
              <a:rPr lang="en-US" sz="2606">
                <a:solidFill>
                  <a:srgbClr val="AD0101"/>
                </a:solidFill>
                <a:latin typeface="Open Sauce Bold"/>
              </a:rPr>
              <a:t>lung imaging,</a:t>
            </a:r>
            <a:r>
              <a:rPr lang="en-US" sz="2606">
                <a:solidFill>
                  <a:srgbClr val="0707B0"/>
                </a:solidFill>
                <a:latin typeface="Open Sauce Bold"/>
              </a:rPr>
              <a:t> which is costly, time- consuming, and requires a doctor's intervention</a:t>
            </a:r>
          </a:p>
        </p:txBody>
      </p:sp>
      <p:sp>
        <p:nvSpPr>
          <p:cNvPr id="11" name="TextBox 11"/>
          <p:cNvSpPr txBox="1"/>
          <p:nvPr/>
        </p:nvSpPr>
        <p:spPr>
          <a:xfrm>
            <a:off x="2758964" y="2812971"/>
            <a:ext cx="10018024" cy="1184539"/>
          </a:xfrm>
          <a:prstGeom prst="rect">
            <a:avLst/>
          </a:prstGeom>
        </p:spPr>
        <p:txBody>
          <a:bodyPr lIns="0" tIns="0" rIns="0" bIns="0" rtlCol="0" anchor="t">
            <a:spAutoFit/>
          </a:bodyPr>
          <a:lstStyle/>
          <a:p>
            <a:pPr algn="ctr">
              <a:lnSpc>
                <a:spcPts val="6266"/>
              </a:lnSpc>
            </a:pPr>
            <a:r>
              <a:rPr lang="en-US" sz="2506">
                <a:solidFill>
                  <a:srgbClr val="000000"/>
                </a:solidFill>
                <a:latin typeface="Open Sauce Bold"/>
              </a:rPr>
              <a:t> </a:t>
            </a:r>
          </a:p>
          <a:p>
            <a:pPr algn="ctr">
              <a:lnSpc>
                <a:spcPts val="3929"/>
              </a:lnSpc>
            </a:pPr>
            <a:r>
              <a:rPr lang="en-US" sz="2806">
                <a:solidFill>
                  <a:srgbClr val="0707B0"/>
                </a:solidFill>
                <a:latin typeface="Open Sauce Bold"/>
              </a:rPr>
              <a:t>The first protocol is</a:t>
            </a:r>
            <a:r>
              <a:rPr lang="en-US" sz="2806">
                <a:solidFill>
                  <a:srgbClr val="820101"/>
                </a:solidFill>
                <a:latin typeface="Open Sauce Bold"/>
              </a:rPr>
              <a:t> </a:t>
            </a:r>
            <a:r>
              <a:rPr lang="en-US" sz="2806">
                <a:solidFill>
                  <a:srgbClr val="AD0101"/>
                </a:solidFill>
                <a:latin typeface="Open Sauce Bold"/>
              </a:rPr>
              <a:t>PCR,</a:t>
            </a:r>
            <a:r>
              <a:rPr lang="en-US" sz="2806">
                <a:solidFill>
                  <a:srgbClr val="0707B0"/>
                </a:solidFill>
                <a:latin typeface="Open Sauce Bold"/>
              </a:rPr>
              <a:t> which provides quick but less </a:t>
            </a:r>
          </a:p>
        </p:txBody>
      </p:sp>
      <p:sp>
        <p:nvSpPr>
          <p:cNvPr id="12" name="TextBox 12"/>
          <p:cNvSpPr txBox="1"/>
          <p:nvPr/>
        </p:nvSpPr>
        <p:spPr>
          <a:xfrm>
            <a:off x="6338726" y="3746421"/>
            <a:ext cx="2800979" cy="689734"/>
          </a:xfrm>
          <a:prstGeom prst="rect">
            <a:avLst/>
          </a:prstGeom>
        </p:spPr>
        <p:txBody>
          <a:bodyPr lIns="0" tIns="0" rIns="0" bIns="0" rtlCol="0" anchor="t">
            <a:spAutoFit/>
          </a:bodyPr>
          <a:lstStyle/>
          <a:p>
            <a:pPr algn="l">
              <a:lnSpc>
                <a:spcPts val="6266"/>
              </a:lnSpc>
            </a:pPr>
            <a:r>
              <a:rPr lang="en-US" sz="2506">
                <a:solidFill>
                  <a:srgbClr val="0707B0"/>
                </a:solidFill>
                <a:latin typeface="Open Sauce Bold"/>
              </a:rPr>
              <a:t>accurate results. </a:t>
            </a:r>
          </a:p>
        </p:txBody>
      </p:sp>
      <p:sp>
        <p:nvSpPr>
          <p:cNvPr id="13" name="TextBox 13"/>
          <p:cNvSpPr txBox="1"/>
          <p:nvPr/>
        </p:nvSpPr>
        <p:spPr>
          <a:xfrm>
            <a:off x="1028700" y="548383"/>
            <a:ext cx="16439864" cy="1763287"/>
          </a:xfrm>
          <a:prstGeom prst="rect">
            <a:avLst/>
          </a:prstGeom>
        </p:spPr>
        <p:txBody>
          <a:bodyPr lIns="0" tIns="0" rIns="0" bIns="0" rtlCol="0" anchor="t">
            <a:spAutoFit/>
          </a:bodyPr>
          <a:lstStyle/>
          <a:p>
            <a:pPr algn="l">
              <a:lnSpc>
                <a:spcPts val="4575"/>
              </a:lnSpc>
            </a:pPr>
            <a:r>
              <a:rPr lang="en-US" sz="3855">
                <a:solidFill>
                  <a:srgbClr val="050571"/>
                </a:solidFill>
                <a:latin typeface="TT Ramillas"/>
              </a:rPr>
              <a:t>One of the problems users face when they need to diagnose whether they are infected with the coronavirus or have a heart condition is that they have two protocols to choose from.</a:t>
            </a:r>
          </a:p>
        </p:txBody>
      </p:sp>
      <p:sp>
        <p:nvSpPr>
          <p:cNvPr id="14" name="TextBox 14"/>
          <p:cNvSpPr txBox="1"/>
          <p:nvPr/>
        </p:nvSpPr>
        <p:spPr>
          <a:xfrm>
            <a:off x="748465" y="7642127"/>
            <a:ext cx="16918657" cy="1157659"/>
          </a:xfrm>
          <a:prstGeom prst="rect">
            <a:avLst/>
          </a:prstGeom>
        </p:spPr>
        <p:txBody>
          <a:bodyPr lIns="0" tIns="0" rIns="0" bIns="0" rtlCol="0" anchor="t">
            <a:spAutoFit/>
          </a:bodyPr>
          <a:lstStyle/>
          <a:p>
            <a:pPr algn="l">
              <a:lnSpc>
                <a:spcPts val="4424"/>
              </a:lnSpc>
            </a:pPr>
            <a:r>
              <a:rPr lang="en-US" sz="3699">
                <a:solidFill>
                  <a:srgbClr val="050571"/>
                </a:solidFill>
                <a:latin typeface="TT Ramillas"/>
              </a:rPr>
              <a:t>Both protocols have their advantages, but they also have drawbacks. Therefore, it is important for us to develop a new protocol that assists users in diagnosis.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CAE8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1908536" y="1862223"/>
            <a:ext cx="5350669" cy="8267700"/>
          </a:xfrm>
          <a:custGeom>
            <a:avLst/>
            <a:gdLst/>
            <a:ahLst/>
            <a:cxnLst/>
            <a:rect l="l" t="t" r="r" b="b"/>
            <a:pathLst>
              <a:path w="5350669" h="8267700">
                <a:moveTo>
                  <a:pt x="5350669" y="0"/>
                </a:moveTo>
                <a:lnTo>
                  <a:pt x="0" y="0"/>
                </a:lnTo>
                <a:lnTo>
                  <a:pt x="0" y="8267700"/>
                </a:lnTo>
                <a:lnTo>
                  <a:pt x="5350669" y="8267700"/>
                </a:lnTo>
                <a:lnTo>
                  <a:pt x="5350669" y="0"/>
                </a:lnTo>
                <a:close/>
              </a:path>
            </a:pathLst>
          </a:custGeom>
          <a:blipFill>
            <a:blip r:embed="rId4"/>
            <a:stretch>
              <a:fillRect l="-44" b="-22580"/>
            </a:stretch>
          </a:blipFill>
        </p:spPr>
      </p:sp>
      <p:sp>
        <p:nvSpPr>
          <p:cNvPr id="6" name="TextBox 6"/>
          <p:cNvSpPr txBox="1"/>
          <p:nvPr/>
        </p:nvSpPr>
        <p:spPr>
          <a:xfrm>
            <a:off x="1126884" y="5945000"/>
            <a:ext cx="8658425" cy="1110891"/>
          </a:xfrm>
          <a:prstGeom prst="rect">
            <a:avLst/>
          </a:prstGeom>
        </p:spPr>
        <p:txBody>
          <a:bodyPr lIns="0" tIns="0" rIns="0" bIns="0" rtlCol="0" anchor="t">
            <a:spAutoFit/>
          </a:bodyPr>
          <a:lstStyle/>
          <a:p>
            <a:pPr algn="l">
              <a:lnSpc>
                <a:spcPts val="8959"/>
              </a:lnSpc>
            </a:pPr>
            <a:r>
              <a:rPr lang="en-US" sz="6399">
                <a:solidFill>
                  <a:srgbClr val="FFFFFF"/>
                </a:solidFill>
                <a:latin typeface="Arimo Bold"/>
              </a:rPr>
              <a:t>PROBLEM SOLUTION</a:t>
            </a:r>
          </a:p>
        </p:txBody>
      </p:sp>
      <p:sp>
        <p:nvSpPr>
          <p:cNvPr id="7" name="TextBox 7"/>
          <p:cNvSpPr txBox="1"/>
          <p:nvPr/>
        </p:nvSpPr>
        <p:spPr>
          <a:xfrm>
            <a:off x="4974269" y="1814903"/>
            <a:ext cx="1584874" cy="1895056"/>
          </a:xfrm>
          <a:prstGeom prst="rect">
            <a:avLst/>
          </a:prstGeom>
        </p:spPr>
        <p:txBody>
          <a:bodyPr lIns="0" tIns="0" rIns="0" bIns="0" rtlCol="0" anchor="t">
            <a:spAutoFit/>
          </a:bodyPr>
          <a:lstStyle/>
          <a:p>
            <a:pPr algn="l">
              <a:lnSpc>
                <a:spcPts val="15399"/>
              </a:lnSpc>
            </a:pPr>
            <a:r>
              <a:rPr lang="en-US" sz="10999">
                <a:solidFill>
                  <a:srgbClr val="FFFFFF"/>
                </a:solidFill>
                <a:latin typeface="Arimo Bold"/>
              </a:rPr>
              <a:t>04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2462003" y="3578781"/>
            <a:ext cx="23229427" cy="9022366"/>
          </a:xfrm>
          <a:custGeom>
            <a:avLst/>
            <a:gdLst/>
            <a:ahLst/>
            <a:cxnLst/>
            <a:rect l="l" t="t" r="r" b="b"/>
            <a:pathLst>
              <a:path w="23229427" h="9022366">
                <a:moveTo>
                  <a:pt x="0" y="0"/>
                </a:moveTo>
                <a:lnTo>
                  <a:pt x="23229427" y="0"/>
                </a:lnTo>
                <a:lnTo>
                  <a:pt x="23229427" y="9022365"/>
                </a:lnTo>
                <a:lnTo>
                  <a:pt x="0" y="90223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50296" y="4692453"/>
            <a:ext cx="4712703" cy="1737484"/>
          </a:xfrm>
          <a:prstGeom prst="rect">
            <a:avLst/>
          </a:prstGeom>
        </p:spPr>
        <p:txBody>
          <a:bodyPr lIns="0" tIns="0" rIns="0" bIns="0" rtlCol="0" anchor="t">
            <a:spAutoFit/>
          </a:bodyPr>
          <a:lstStyle/>
          <a:p>
            <a:pPr algn="ctr">
              <a:lnSpc>
                <a:spcPts val="3448"/>
              </a:lnSpc>
            </a:pPr>
            <a:r>
              <a:rPr lang="en-US" sz="2506">
                <a:solidFill>
                  <a:srgbClr val="000099"/>
                </a:solidFill>
                <a:latin typeface="Open Sauce Bold"/>
              </a:rPr>
              <a:t>we developed a website that assists users in diagnosing these diseases by using ECG images</a:t>
            </a:r>
          </a:p>
        </p:txBody>
      </p:sp>
      <p:sp>
        <p:nvSpPr>
          <p:cNvPr id="4" name="TextBox 4"/>
          <p:cNvSpPr txBox="1"/>
          <p:nvPr/>
        </p:nvSpPr>
        <p:spPr>
          <a:xfrm>
            <a:off x="6844713" y="6344069"/>
            <a:ext cx="4690272" cy="1737484"/>
          </a:xfrm>
          <a:prstGeom prst="rect">
            <a:avLst/>
          </a:prstGeom>
        </p:spPr>
        <p:txBody>
          <a:bodyPr lIns="0" tIns="0" rIns="0" bIns="0" rtlCol="0" anchor="t">
            <a:spAutoFit/>
          </a:bodyPr>
          <a:lstStyle/>
          <a:p>
            <a:pPr algn="ctr">
              <a:lnSpc>
                <a:spcPts val="3448"/>
              </a:lnSpc>
            </a:pPr>
            <a:r>
              <a:rPr lang="en-US" sz="2506">
                <a:solidFill>
                  <a:srgbClr val="000099"/>
                </a:solidFill>
                <a:latin typeface="Open Sauce Bold"/>
              </a:rPr>
              <a:t> This method saves the user time, effort, and money, providing accurate and quick results</a:t>
            </a:r>
          </a:p>
        </p:txBody>
      </p:sp>
      <p:sp>
        <p:nvSpPr>
          <p:cNvPr id="5" name="TextBox 5"/>
          <p:cNvSpPr txBox="1"/>
          <p:nvPr/>
        </p:nvSpPr>
        <p:spPr>
          <a:xfrm>
            <a:off x="12840529" y="5061928"/>
            <a:ext cx="4610729" cy="1299334"/>
          </a:xfrm>
          <a:prstGeom prst="rect">
            <a:avLst/>
          </a:prstGeom>
        </p:spPr>
        <p:txBody>
          <a:bodyPr lIns="0" tIns="0" rIns="0" bIns="0" rtlCol="0" anchor="t">
            <a:spAutoFit/>
          </a:bodyPr>
          <a:lstStyle/>
          <a:p>
            <a:pPr algn="ctr">
              <a:lnSpc>
                <a:spcPts val="3448"/>
              </a:lnSpc>
            </a:pPr>
            <a:r>
              <a:rPr lang="en-US" sz="2506">
                <a:solidFill>
                  <a:srgbClr val="000099"/>
                </a:solidFill>
                <a:latin typeface="Open Sauce Bold"/>
              </a:rPr>
              <a:t> This helps guide treatment faster, improving chances of recovery and prevention</a:t>
            </a:r>
          </a:p>
        </p:txBody>
      </p:sp>
      <p:sp>
        <p:nvSpPr>
          <p:cNvPr id="6" name="TextBox 6"/>
          <p:cNvSpPr txBox="1"/>
          <p:nvPr/>
        </p:nvSpPr>
        <p:spPr>
          <a:xfrm>
            <a:off x="6339097" y="616268"/>
            <a:ext cx="5018770" cy="1304144"/>
          </a:xfrm>
          <a:prstGeom prst="rect">
            <a:avLst/>
          </a:prstGeom>
        </p:spPr>
        <p:txBody>
          <a:bodyPr lIns="0" tIns="0" rIns="0" bIns="0" rtlCol="0" anchor="t">
            <a:spAutoFit/>
          </a:bodyPr>
          <a:lstStyle/>
          <a:p>
            <a:pPr algn="l">
              <a:lnSpc>
                <a:spcPts val="10498"/>
              </a:lnSpc>
            </a:pPr>
            <a:r>
              <a:rPr lang="en-US" sz="7499">
                <a:solidFill>
                  <a:srgbClr val="E7F2FF"/>
                </a:solidFill>
                <a:latin typeface="Arimo Bold"/>
              </a:rPr>
              <a:t>SOLUTION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0E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050571"/>
            </a:solidFill>
          </p:spPr>
        </p:sp>
      </p:grpSp>
      <p:sp>
        <p:nvSpPr>
          <p:cNvPr id="4" name="Freeform 4" descr="تخطيط كهربائية القلب - ويكيبيديا"/>
          <p:cNvSpPr/>
          <p:nvPr/>
        </p:nvSpPr>
        <p:spPr>
          <a:xfrm>
            <a:off x="12138146" y="2050094"/>
            <a:ext cx="5124450" cy="6276975"/>
          </a:xfrm>
          <a:custGeom>
            <a:avLst/>
            <a:gdLst/>
            <a:ahLst/>
            <a:cxnLst/>
            <a:rect l="l" t="t" r="r" b="b"/>
            <a:pathLst>
              <a:path w="5124450" h="6276975">
                <a:moveTo>
                  <a:pt x="0" y="0"/>
                </a:moveTo>
                <a:lnTo>
                  <a:pt x="5124450" y="0"/>
                </a:lnTo>
                <a:lnTo>
                  <a:pt x="5124450" y="6276975"/>
                </a:lnTo>
                <a:lnTo>
                  <a:pt x="0" y="6276975"/>
                </a:lnTo>
                <a:lnTo>
                  <a:pt x="0" y="0"/>
                </a:lnTo>
                <a:close/>
              </a:path>
            </a:pathLst>
          </a:custGeom>
          <a:blipFill>
            <a:blip r:embed="rId2"/>
            <a:stretch>
              <a:fillRect l="-12113" r="-12049"/>
            </a:stretch>
          </a:blipFill>
        </p:spPr>
      </p:sp>
      <p:sp>
        <p:nvSpPr>
          <p:cNvPr id="5" name="Freeform 5"/>
          <p:cNvSpPr/>
          <p:nvPr/>
        </p:nvSpPr>
        <p:spPr>
          <a:xfrm>
            <a:off x="216980" y="6240380"/>
            <a:ext cx="725033" cy="685752"/>
          </a:xfrm>
          <a:custGeom>
            <a:avLst/>
            <a:gdLst/>
            <a:ahLst/>
            <a:cxnLst/>
            <a:rect l="l" t="t" r="r" b="b"/>
            <a:pathLst>
              <a:path w="725033" h="685752">
                <a:moveTo>
                  <a:pt x="0" y="0"/>
                </a:moveTo>
                <a:lnTo>
                  <a:pt x="725033" y="0"/>
                </a:lnTo>
                <a:lnTo>
                  <a:pt x="725033" y="685752"/>
                </a:lnTo>
                <a:lnTo>
                  <a:pt x="0" y="685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35734" y="8179956"/>
            <a:ext cx="725033" cy="685752"/>
          </a:xfrm>
          <a:custGeom>
            <a:avLst/>
            <a:gdLst/>
            <a:ahLst/>
            <a:cxnLst/>
            <a:rect l="l" t="t" r="r" b="b"/>
            <a:pathLst>
              <a:path w="725033" h="685752">
                <a:moveTo>
                  <a:pt x="0" y="0"/>
                </a:moveTo>
                <a:lnTo>
                  <a:pt x="725034" y="0"/>
                </a:lnTo>
                <a:lnTo>
                  <a:pt x="725034" y="685752"/>
                </a:lnTo>
                <a:lnTo>
                  <a:pt x="0" y="6857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35734" y="3994147"/>
            <a:ext cx="687934" cy="685752"/>
          </a:xfrm>
          <a:custGeom>
            <a:avLst/>
            <a:gdLst/>
            <a:ahLst/>
            <a:cxnLst/>
            <a:rect l="l" t="t" r="r" b="b"/>
            <a:pathLst>
              <a:path w="687934" h="685752">
                <a:moveTo>
                  <a:pt x="0" y="0"/>
                </a:moveTo>
                <a:lnTo>
                  <a:pt x="687934" y="0"/>
                </a:lnTo>
                <a:lnTo>
                  <a:pt x="687934" y="685752"/>
                </a:lnTo>
                <a:lnTo>
                  <a:pt x="0" y="6857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2862091" y="599465"/>
            <a:ext cx="11480863" cy="983390"/>
          </a:xfrm>
          <a:prstGeom prst="rect">
            <a:avLst/>
          </a:prstGeom>
        </p:spPr>
        <p:txBody>
          <a:bodyPr lIns="0" tIns="0" rIns="0" bIns="0" rtlCol="0" anchor="t">
            <a:spAutoFit/>
          </a:bodyPr>
          <a:lstStyle/>
          <a:p>
            <a:pPr algn="l">
              <a:lnSpc>
                <a:spcPts val="7839"/>
              </a:lnSpc>
            </a:pPr>
            <a:r>
              <a:rPr lang="en-US" sz="5599">
                <a:solidFill>
                  <a:srgbClr val="0707B0"/>
                </a:solidFill>
                <a:latin typeface="Codec Pro Ultra-Bold"/>
              </a:rPr>
              <a:t>Electrocardiogram (ECG Signals)</a:t>
            </a:r>
          </a:p>
        </p:txBody>
      </p:sp>
      <p:sp>
        <p:nvSpPr>
          <p:cNvPr id="9" name="TextBox 9"/>
          <p:cNvSpPr txBox="1"/>
          <p:nvPr/>
        </p:nvSpPr>
        <p:spPr>
          <a:xfrm>
            <a:off x="1081783" y="4005796"/>
            <a:ext cx="10415397" cy="1667637"/>
          </a:xfrm>
          <a:prstGeom prst="rect">
            <a:avLst/>
          </a:prstGeom>
        </p:spPr>
        <p:txBody>
          <a:bodyPr lIns="0" tIns="0" rIns="0" bIns="0" rtlCol="0" anchor="t">
            <a:spAutoFit/>
          </a:bodyPr>
          <a:lstStyle/>
          <a:p>
            <a:pPr algn="just">
              <a:lnSpc>
                <a:spcPts val="4276"/>
              </a:lnSpc>
            </a:pPr>
            <a:r>
              <a:rPr lang="en-US" sz="3600" spc="82">
                <a:solidFill>
                  <a:srgbClr val="6D3516"/>
                </a:solidFill>
                <a:latin typeface="TT Smalls"/>
              </a:rPr>
              <a:t>(</a:t>
            </a:r>
            <a:r>
              <a:rPr lang="en-US" sz="3600" spc="82">
                <a:solidFill>
                  <a:srgbClr val="000099"/>
                </a:solidFill>
                <a:latin typeface="TT Smalls Bold"/>
              </a:rPr>
              <a:t>ECG</a:t>
            </a:r>
            <a:r>
              <a:rPr lang="en-US" sz="3600" spc="82">
                <a:solidFill>
                  <a:srgbClr val="6D3516"/>
                </a:solidFill>
                <a:latin typeface="TT Smalls"/>
              </a:rPr>
              <a:t>)</a:t>
            </a:r>
            <a:r>
              <a:rPr lang="en-US" sz="3600" spc="82">
                <a:solidFill>
                  <a:srgbClr val="004AAD"/>
                </a:solidFill>
                <a:latin typeface="TT Smalls"/>
              </a:rPr>
              <a:t> </a:t>
            </a:r>
            <a:r>
              <a:rPr lang="en-US" sz="3600" spc="82">
                <a:solidFill>
                  <a:srgbClr val="050571"/>
                </a:solidFill>
                <a:latin typeface="TT Smalls"/>
              </a:rPr>
              <a:t>signals are considered one of the most important attributes for continuous monitoring of the human health.</a:t>
            </a:r>
          </a:p>
        </p:txBody>
      </p:sp>
      <p:sp>
        <p:nvSpPr>
          <p:cNvPr id="10" name="TextBox 10"/>
          <p:cNvSpPr txBox="1"/>
          <p:nvPr/>
        </p:nvSpPr>
        <p:spPr>
          <a:xfrm>
            <a:off x="1081783" y="6207081"/>
            <a:ext cx="9048864" cy="1270978"/>
          </a:xfrm>
          <a:prstGeom prst="rect">
            <a:avLst/>
          </a:prstGeom>
        </p:spPr>
        <p:txBody>
          <a:bodyPr lIns="0" tIns="0" rIns="0" bIns="0" rtlCol="0" anchor="t">
            <a:spAutoFit/>
          </a:bodyPr>
          <a:lstStyle/>
          <a:p>
            <a:pPr algn="l">
              <a:lnSpc>
                <a:spcPts val="4723"/>
              </a:lnSpc>
            </a:pPr>
            <a:r>
              <a:rPr lang="en-US" sz="3999" spc="215">
                <a:solidFill>
                  <a:srgbClr val="050571"/>
                </a:solidFill>
                <a:latin typeface="TT Smalls"/>
              </a:rPr>
              <a:t>The </a:t>
            </a:r>
            <a:r>
              <a:rPr lang="en-US" sz="3999" spc="215">
                <a:solidFill>
                  <a:srgbClr val="000099"/>
                </a:solidFill>
                <a:latin typeface="TT Smalls Bold"/>
              </a:rPr>
              <a:t>ECG</a:t>
            </a:r>
            <a:r>
              <a:rPr lang="en-US" sz="3999" spc="215">
                <a:solidFill>
                  <a:srgbClr val="000099"/>
                </a:solidFill>
                <a:latin typeface="TT Smalls"/>
              </a:rPr>
              <a:t> </a:t>
            </a:r>
            <a:r>
              <a:rPr lang="en-US" sz="3999" spc="215">
                <a:solidFill>
                  <a:srgbClr val="050571"/>
                </a:solidFill>
                <a:latin typeface="TT Smalls"/>
              </a:rPr>
              <a:t>signal consists of five main peaks which are the</a:t>
            </a:r>
            <a:r>
              <a:rPr lang="en-US" sz="3999" spc="215">
                <a:solidFill>
                  <a:srgbClr val="5E17EB"/>
                </a:solidFill>
                <a:latin typeface="TT Smalls"/>
              </a:rPr>
              <a:t> </a:t>
            </a:r>
            <a:r>
              <a:rPr lang="en-US" sz="3999" spc="215">
                <a:solidFill>
                  <a:srgbClr val="000099"/>
                </a:solidFill>
                <a:latin typeface="TT Smalls Bold"/>
              </a:rPr>
              <a:t>P, Q, R, S,</a:t>
            </a:r>
            <a:r>
              <a:rPr lang="en-US" sz="3999" spc="215">
                <a:solidFill>
                  <a:srgbClr val="004AAD"/>
                </a:solidFill>
                <a:latin typeface="TT Smalls"/>
              </a:rPr>
              <a:t> and </a:t>
            </a:r>
            <a:r>
              <a:rPr lang="en-US" sz="3999" spc="215">
                <a:solidFill>
                  <a:srgbClr val="000099"/>
                </a:solidFill>
                <a:latin typeface="TT Smalls Bold"/>
              </a:rPr>
              <a:t>T</a:t>
            </a:r>
            <a:r>
              <a:rPr lang="en-US" sz="3999" spc="215">
                <a:solidFill>
                  <a:srgbClr val="004AAD"/>
                </a:solidFill>
                <a:latin typeface="TT Smalls"/>
              </a:rPr>
              <a:t>. </a:t>
            </a:r>
          </a:p>
        </p:txBody>
      </p:sp>
      <p:sp>
        <p:nvSpPr>
          <p:cNvPr id="11" name="TextBox 11"/>
          <p:cNvSpPr txBox="1"/>
          <p:nvPr/>
        </p:nvSpPr>
        <p:spPr>
          <a:xfrm>
            <a:off x="1081783" y="7651356"/>
            <a:ext cx="9048988" cy="1744942"/>
          </a:xfrm>
          <a:prstGeom prst="rect">
            <a:avLst/>
          </a:prstGeom>
        </p:spPr>
        <p:txBody>
          <a:bodyPr lIns="0" tIns="0" rIns="0" bIns="0" rtlCol="0" anchor="t">
            <a:spAutoFit/>
          </a:bodyPr>
          <a:lstStyle/>
          <a:p>
            <a:pPr algn="l">
              <a:lnSpc>
                <a:spcPts val="9999"/>
              </a:lnSpc>
            </a:pPr>
            <a:r>
              <a:rPr lang="en-US" sz="3999" spc="191">
                <a:solidFill>
                  <a:srgbClr val="050571"/>
                </a:solidFill>
                <a:latin typeface="TT Smalls"/>
              </a:rPr>
              <a:t>The </a:t>
            </a:r>
            <a:r>
              <a:rPr lang="en-US" sz="3999" spc="191">
                <a:solidFill>
                  <a:srgbClr val="000099"/>
                </a:solidFill>
                <a:latin typeface="TT Smalls Bold"/>
              </a:rPr>
              <a:t>ECG</a:t>
            </a:r>
            <a:r>
              <a:rPr lang="en-US" sz="3999" spc="191">
                <a:solidFill>
                  <a:srgbClr val="000099"/>
                </a:solidFill>
                <a:latin typeface="TT Smalls"/>
              </a:rPr>
              <a:t> </a:t>
            </a:r>
            <a:r>
              <a:rPr lang="en-US" sz="3999" spc="191">
                <a:solidFill>
                  <a:srgbClr val="050571"/>
                </a:solidFill>
                <a:latin typeface="TT Smalls"/>
              </a:rPr>
              <a:t>technology depends on the</a:t>
            </a:r>
          </a:p>
          <a:p>
            <a:pPr algn="l">
              <a:lnSpc>
                <a:spcPts val="1999"/>
              </a:lnSpc>
            </a:pPr>
            <a:r>
              <a:rPr lang="en-US" sz="3999" spc="91">
                <a:solidFill>
                  <a:srgbClr val="050571"/>
                </a:solidFill>
                <a:latin typeface="TT Smalls"/>
              </a:rPr>
              <a:t>electrical impulses of the heart.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190405" y="4636941"/>
            <a:ext cx="627840" cy="625897"/>
          </a:xfrm>
          <a:custGeom>
            <a:avLst/>
            <a:gdLst/>
            <a:ahLst/>
            <a:cxnLst/>
            <a:rect l="l" t="t" r="r" b="b"/>
            <a:pathLst>
              <a:path w="627840" h="625897">
                <a:moveTo>
                  <a:pt x="0" y="0"/>
                </a:moveTo>
                <a:lnTo>
                  <a:pt x="627840" y="0"/>
                </a:lnTo>
                <a:lnTo>
                  <a:pt x="627840" y="625898"/>
                </a:lnTo>
                <a:lnTo>
                  <a:pt x="0" y="625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0405" y="6900548"/>
            <a:ext cx="627840" cy="625897"/>
          </a:xfrm>
          <a:custGeom>
            <a:avLst/>
            <a:gdLst/>
            <a:ahLst/>
            <a:cxnLst/>
            <a:rect l="l" t="t" r="r" b="b"/>
            <a:pathLst>
              <a:path w="627840" h="625897">
                <a:moveTo>
                  <a:pt x="0" y="0"/>
                </a:moveTo>
                <a:lnTo>
                  <a:pt x="627840" y="0"/>
                </a:lnTo>
                <a:lnTo>
                  <a:pt x="627840" y="625897"/>
                </a:lnTo>
                <a:lnTo>
                  <a:pt x="0" y="625897"/>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sp>
      <p:sp>
        <p:nvSpPr>
          <p:cNvPr id="4" name="Freeform 4"/>
          <p:cNvSpPr/>
          <p:nvPr/>
        </p:nvSpPr>
        <p:spPr>
          <a:xfrm>
            <a:off x="220447" y="2549509"/>
            <a:ext cx="620735" cy="618811"/>
          </a:xfrm>
          <a:custGeom>
            <a:avLst/>
            <a:gdLst/>
            <a:ahLst/>
            <a:cxnLst/>
            <a:rect l="l" t="t" r="r" b="b"/>
            <a:pathLst>
              <a:path w="620735" h="618811">
                <a:moveTo>
                  <a:pt x="0" y="0"/>
                </a:moveTo>
                <a:lnTo>
                  <a:pt x="620734" y="0"/>
                </a:lnTo>
                <a:lnTo>
                  <a:pt x="620734" y="618811"/>
                </a:lnTo>
                <a:lnTo>
                  <a:pt x="0" y="6188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a:grpSpLocks noChangeAspect="1"/>
          </p:cNvGrpSpPr>
          <p:nvPr/>
        </p:nvGrpSpPr>
        <p:grpSpPr>
          <a:xfrm>
            <a:off x="8842524" y="5311740"/>
            <a:ext cx="9445323" cy="4975260"/>
            <a:chOff x="0" y="0"/>
            <a:chExt cx="9445320" cy="4975250"/>
          </a:xfrm>
        </p:grpSpPr>
        <p:sp>
          <p:nvSpPr>
            <p:cNvPr id="6" name="Freeform 6"/>
            <p:cNvSpPr/>
            <p:nvPr/>
          </p:nvSpPr>
          <p:spPr>
            <a:xfrm>
              <a:off x="25908" y="0"/>
              <a:ext cx="9419463" cy="4975225"/>
            </a:xfrm>
            <a:custGeom>
              <a:avLst/>
              <a:gdLst/>
              <a:ahLst/>
              <a:cxnLst/>
              <a:rect l="l" t="t" r="r" b="b"/>
              <a:pathLst>
                <a:path w="9419463" h="4975225">
                  <a:moveTo>
                    <a:pt x="9419463" y="0"/>
                  </a:moveTo>
                  <a:cubicBezTo>
                    <a:pt x="9419463" y="0"/>
                    <a:pt x="8537955" y="911860"/>
                    <a:pt x="8823706" y="2305431"/>
                  </a:cubicBezTo>
                  <a:cubicBezTo>
                    <a:pt x="9097137" y="3645027"/>
                    <a:pt x="8896350" y="4334383"/>
                    <a:pt x="7931658" y="4334383"/>
                  </a:cubicBezTo>
                  <a:lnTo>
                    <a:pt x="7814691" y="4331208"/>
                  </a:lnTo>
                  <a:cubicBezTo>
                    <a:pt x="7351776" y="4307205"/>
                    <a:pt x="6918706" y="4196588"/>
                    <a:pt x="6438265" y="4196588"/>
                  </a:cubicBezTo>
                  <a:cubicBezTo>
                    <a:pt x="6128385" y="4196588"/>
                    <a:pt x="5798820" y="4242562"/>
                    <a:pt x="5428742" y="4387342"/>
                  </a:cubicBezTo>
                  <a:cubicBezTo>
                    <a:pt x="4985893" y="4560315"/>
                    <a:pt x="4596130" y="4633976"/>
                    <a:pt x="4148709" y="4633976"/>
                  </a:cubicBezTo>
                  <a:cubicBezTo>
                    <a:pt x="3641090" y="4633976"/>
                    <a:pt x="3059303" y="4539234"/>
                    <a:pt x="2241804" y="4387342"/>
                  </a:cubicBezTo>
                  <a:cubicBezTo>
                    <a:pt x="2030984" y="4347971"/>
                    <a:pt x="1835404" y="4330953"/>
                    <a:pt x="1654810" y="4330953"/>
                  </a:cubicBezTo>
                  <a:cubicBezTo>
                    <a:pt x="660273" y="4331081"/>
                    <a:pt x="120015" y="4845812"/>
                    <a:pt x="0" y="4975225"/>
                  </a:cubicBezTo>
                  <a:lnTo>
                    <a:pt x="9419463" y="4975225"/>
                  </a:lnTo>
                  <a:lnTo>
                    <a:pt x="9419463" y="0"/>
                  </a:lnTo>
                  <a:close/>
                </a:path>
              </a:pathLst>
            </a:custGeom>
            <a:solidFill>
              <a:srgbClr val="D0E5FF"/>
            </a:solidFill>
          </p:spPr>
        </p:sp>
      </p:grpSp>
      <p:sp>
        <p:nvSpPr>
          <p:cNvPr id="7" name="Freeform 7"/>
          <p:cNvSpPr/>
          <p:nvPr/>
        </p:nvSpPr>
        <p:spPr>
          <a:xfrm>
            <a:off x="10510552" y="5478551"/>
            <a:ext cx="6572250" cy="2971800"/>
          </a:xfrm>
          <a:custGeom>
            <a:avLst/>
            <a:gdLst/>
            <a:ahLst/>
            <a:cxnLst/>
            <a:rect l="l" t="t" r="r" b="b"/>
            <a:pathLst>
              <a:path w="6572250" h="2971800">
                <a:moveTo>
                  <a:pt x="0" y="0"/>
                </a:moveTo>
                <a:lnTo>
                  <a:pt x="6572250" y="0"/>
                </a:lnTo>
                <a:lnTo>
                  <a:pt x="6572250" y="2971800"/>
                </a:lnTo>
                <a:lnTo>
                  <a:pt x="0" y="2971800"/>
                </a:lnTo>
                <a:lnTo>
                  <a:pt x="0" y="0"/>
                </a:lnTo>
                <a:close/>
              </a:path>
            </a:pathLst>
          </a:custGeom>
          <a:blipFill>
            <a:blip r:embed="rId7"/>
            <a:stretch>
              <a:fillRect t="-1817" b="-1708"/>
            </a:stretch>
          </a:blipFill>
        </p:spPr>
      </p:sp>
      <p:sp>
        <p:nvSpPr>
          <p:cNvPr id="8" name="Freeform 8"/>
          <p:cNvSpPr/>
          <p:nvPr/>
        </p:nvSpPr>
        <p:spPr>
          <a:xfrm>
            <a:off x="10510552" y="2595143"/>
            <a:ext cx="6572250" cy="2105025"/>
          </a:xfrm>
          <a:custGeom>
            <a:avLst/>
            <a:gdLst/>
            <a:ahLst/>
            <a:cxnLst/>
            <a:rect l="l" t="t" r="r" b="b"/>
            <a:pathLst>
              <a:path w="6572250" h="2105025">
                <a:moveTo>
                  <a:pt x="0" y="0"/>
                </a:moveTo>
                <a:lnTo>
                  <a:pt x="6572250" y="0"/>
                </a:lnTo>
                <a:lnTo>
                  <a:pt x="6572250" y="2105025"/>
                </a:lnTo>
                <a:lnTo>
                  <a:pt x="0" y="2105025"/>
                </a:lnTo>
                <a:lnTo>
                  <a:pt x="0" y="0"/>
                </a:lnTo>
                <a:close/>
              </a:path>
            </a:pathLst>
          </a:custGeom>
          <a:blipFill>
            <a:blip r:embed="rId8"/>
            <a:stretch>
              <a:fillRect/>
            </a:stretch>
          </a:blipFill>
        </p:spPr>
      </p:sp>
      <p:sp>
        <p:nvSpPr>
          <p:cNvPr id="9" name="TextBox 9"/>
          <p:cNvSpPr txBox="1"/>
          <p:nvPr/>
        </p:nvSpPr>
        <p:spPr>
          <a:xfrm>
            <a:off x="784822" y="2591286"/>
            <a:ext cx="9110996" cy="3287278"/>
          </a:xfrm>
          <a:prstGeom prst="rect">
            <a:avLst/>
          </a:prstGeom>
        </p:spPr>
        <p:txBody>
          <a:bodyPr lIns="0" tIns="0" rIns="0" bIns="0" rtlCol="0" anchor="t">
            <a:spAutoFit/>
          </a:bodyPr>
          <a:lstStyle/>
          <a:p>
            <a:pPr algn="l">
              <a:lnSpc>
                <a:spcPts val="4348"/>
              </a:lnSpc>
            </a:pPr>
            <a:r>
              <a:rPr lang="en-US" sz="3654" spc="84">
                <a:solidFill>
                  <a:srgbClr val="E7F2FF"/>
                </a:solidFill>
                <a:latin typeface="Roboto"/>
              </a:rPr>
              <a:t> ECG can be represented in various shapes. One of these shapes is the digitized form of the ECG.</a:t>
            </a:r>
          </a:p>
          <a:p>
            <a:pPr algn="l">
              <a:lnSpc>
                <a:spcPts val="9135"/>
              </a:lnSpc>
            </a:pPr>
            <a:r>
              <a:rPr lang="en-US" sz="3654" spc="84">
                <a:solidFill>
                  <a:srgbClr val="E7F2FF"/>
                </a:solidFill>
                <a:latin typeface="Roboto"/>
              </a:rPr>
              <a:t>Another shape or form that describes the</a:t>
            </a:r>
          </a:p>
          <a:p>
            <a:pPr algn="l">
              <a:lnSpc>
                <a:spcPts val="1827"/>
              </a:lnSpc>
            </a:pPr>
            <a:r>
              <a:rPr lang="en-US" sz="3654" spc="84">
                <a:solidFill>
                  <a:srgbClr val="E7F2FF"/>
                </a:solidFill>
                <a:latin typeface="Roboto"/>
              </a:rPr>
              <a:t>ECG is the ECG graph or the ECG tracing. </a:t>
            </a:r>
          </a:p>
        </p:txBody>
      </p:sp>
      <p:sp>
        <p:nvSpPr>
          <p:cNvPr id="10" name="TextBox 10"/>
          <p:cNvSpPr txBox="1"/>
          <p:nvPr/>
        </p:nvSpPr>
        <p:spPr>
          <a:xfrm>
            <a:off x="784822" y="6477486"/>
            <a:ext cx="9059380" cy="2125228"/>
          </a:xfrm>
          <a:prstGeom prst="rect">
            <a:avLst/>
          </a:prstGeom>
        </p:spPr>
        <p:txBody>
          <a:bodyPr lIns="0" tIns="0" rIns="0" bIns="0" rtlCol="0" anchor="t">
            <a:spAutoFit/>
          </a:bodyPr>
          <a:lstStyle/>
          <a:p>
            <a:pPr algn="l">
              <a:lnSpc>
                <a:spcPts val="9135"/>
              </a:lnSpc>
            </a:pPr>
            <a:r>
              <a:rPr lang="en-US" sz="3654" spc="84">
                <a:solidFill>
                  <a:srgbClr val="E7F2FF"/>
                </a:solidFill>
                <a:latin typeface="Roboto"/>
              </a:rPr>
              <a:t>ECG paper reports are printed in the form</a:t>
            </a:r>
          </a:p>
          <a:p>
            <a:pPr algn="l">
              <a:lnSpc>
                <a:spcPts val="1827"/>
              </a:lnSpc>
            </a:pPr>
            <a:r>
              <a:rPr lang="en-US" sz="3654" spc="84">
                <a:solidFill>
                  <a:srgbClr val="E7F2FF"/>
                </a:solidFill>
                <a:latin typeface="Roboto"/>
              </a:rPr>
              <a:t>of graph paper to achieve an accurate</a:t>
            </a:r>
          </a:p>
          <a:p>
            <a:pPr algn="l">
              <a:lnSpc>
                <a:spcPts val="6873"/>
              </a:lnSpc>
            </a:pPr>
            <a:r>
              <a:rPr lang="en-US" sz="3654" spc="84">
                <a:solidFill>
                  <a:srgbClr val="E7F2FF"/>
                </a:solidFill>
                <a:latin typeface="Roboto"/>
              </a:rPr>
              <a:t>interpretation </a:t>
            </a:r>
          </a:p>
        </p:txBody>
      </p:sp>
      <p:sp>
        <p:nvSpPr>
          <p:cNvPr id="11" name="TextBox 11"/>
          <p:cNvSpPr txBox="1"/>
          <p:nvPr/>
        </p:nvSpPr>
        <p:spPr>
          <a:xfrm>
            <a:off x="504339" y="491052"/>
            <a:ext cx="12733010" cy="1134808"/>
          </a:xfrm>
          <a:prstGeom prst="rect">
            <a:avLst/>
          </a:prstGeom>
        </p:spPr>
        <p:txBody>
          <a:bodyPr lIns="0" tIns="0" rIns="0" bIns="0" rtlCol="0" anchor="t">
            <a:spAutoFit/>
          </a:bodyPr>
          <a:lstStyle/>
          <a:p>
            <a:pPr algn="l">
              <a:lnSpc>
                <a:spcPts val="8959"/>
              </a:lnSpc>
            </a:pPr>
            <a:r>
              <a:rPr lang="en-US" sz="6399">
                <a:solidFill>
                  <a:srgbClr val="E7F2FF"/>
                </a:solidFill>
                <a:latin typeface="Codec Pro Ultra-Bold"/>
              </a:rPr>
              <a:t>Electrocardiogram (ECG Image)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D0E5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631938" y="1822637"/>
            <a:ext cx="1005307" cy="1059551"/>
          </a:xfrm>
          <a:custGeom>
            <a:avLst/>
            <a:gdLst/>
            <a:ahLst/>
            <a:cxnLst/>
            <a:rect l="l" t="t" r="r" b="b"/>
            <a:pathLst>
              <a:path w="1005307" h="1059551">
                <a:moveTo>
                  <a:pt x="0" y="0"/>
                </a:moveTo>
                <a:lnTo>
                  <a:pt x="1005307" y="0"/>
                </a:lnTo>
                <a:lnTo>
                  <a:pt x="1005307" y="1059552"/>
                </a:lnTo>
                <a:lnTo>
                  <a:pt x="0" y="1059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302263" y="1543450"/>
            <a:ext cx="566156" cy="593274"/>
          </a:xfrm>
          <a:custGeom>
            <a:avLst/>
            <a:gdLst/>
            <a:ahLst/>
            <a:cxnLst/>
            <a:rect l="l" t="t" r="r" b="b"/>
            <a:pathLst>
              <a:path w="566156" h="593274">
                <a:moveTo>
                  <a:pt x="0" y="0"/>
                </a:moveTo>
                <a:lnTo>
                  <a:pt x="566156" y="0"/>
                </a:lnTo>
                <a:lnTo>
                  <a:pt x="566156" y="593274"/>
                </a:lnTo>
                <a:lnTo>
                  <a:pt x="0" y="5932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0343569" y="1455001"/>
            <a:ext cx="6754158" cy="6771618"/>
          </a:xfrm>
          <a:custGeom>
            <a:avLst/>
            <a:gdLst/>
            <a:ahLst/>
            <a:cxnLst/>
            <a:rect l="l" t="t" r="r" b="b"/>
            <a:pathLst>
              <a:path w="6754158" h="6771618">
                <a:moveTo>
                  <a:pt x="0" y="0"/>
                </a:moveTo>
                <a:lnTo>
                  <a:pt x="6754158" y="0"/>
                </a:lnTo>
                <a:lnTo>
                  <a:pt x="6754158" y="6771618"/>
                </a:lnTo>
                <a:lnTo>
                  <a:pt x="0" y="67716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261120" y="4975460"/>
            <a:ext cx="8384629" cy="1786138"/>
          </a:xfrm>
          <a:prstGeom prst="rect">
            <a:avLst/>
          </a:prstGeom>
        </p:spPr>
        <p:txBody>
          <a:bodyPr lIns="0" tIns="0" rIns="0" bIns="0" rtlCol="0" anchor="t">
            <a:spAutoFit/>
          </a:bodyPr>
          <a:lstStyle/>
          <a:p>
            <a:pPr algn="l">
              <a:lnSpc>
                <a:spcPts val="14559"/>
              </a:lnSpc>
            </a:pPr>
            <a:r>
              <a:rPr lang="en-US" sz="10399">
                <a:solidFill>
                  <a:srgbClr val="FFFFFF"/>
                </a:solidFill>
                <a:latin typeface="Arimo Bold"/>
              </a:rPr>
              <a:t>Related work</a:t>
            </a:r>
          </a:p>
        </p:txBody>
      </p:sp>
      <p:sp>
        <p:nvSpPr>
          <p:cNvPr id="9" name="TextBox 9"/>
          <p:cNvSpPr txBox="1"/>
          <p:nvPr/>
        </p:nvSpPr>
        <p:spPr>
          <a:xfrm>
            <a:off x="4974269" y="1814903"/>
            <a:ext cx="1584874" cy="1895056"/>
          </a:xfrm>
          <a:prstGeom prst="rect">
            <a:avLst/>
          </a:prstGeom>
        </p:spPr>
        <p:txBody>
          <a:bodyPr lIns="0" tIns="0" rIns="0" bIns="0" rtlCol="0" anchor="t">
            <a:spAutoFit/>
          </a:bodyPr>
          <a:lstStyle/>
          <a:p>
            <a:pPr algn="l">
              <a:lnSpc>
                <a:spcPts val="15399"/>
              </a:lnSpc>
            </a:pPr>
            <a:r>
              <a:rPr lang="en-US" sz="10999">
                <a:solidFill>
                  <a:srgbClr val="FFFFFF"/>
                </a:solidFill>
                <a:latin typeface="Arimo Bold"/>
              </a:rPr>
              <a:t>05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13272" y="408318"/>
            <a:ext cx="1836963" cy="683228"/>
          </a:xfrm>
          <a:prstGeom prst="rect">
            <a:avLst/>
          </a:prstGeom>
        </p:spPr>
        <p:txBody>
          <a:bodyPr lIns="0" tIns="0" rIns="0" bIns="0" rtlCol="0" anchor="t">
            <a:spAutoFit/>
          </a:bodyPr>
          <a:lstStyle/>
          <a:p>
            <a:pPr algn="l">
              <a:lnSpc>
                <a:spcPts val="5179"/>
              </a:lnSpc>
            </a:pPr>
            <a:r>
              <a:rPr lang="en-US" sz="3699">
                <a:solidFill>
                  <a:srgbClr val="FFFFFF"/>
                </a:solidFill>
                <a:latin typeface="Arial Bold"/>
              </a:rPr>
              <a:t>Authors</a:t>
            </a:r>
          </a:p>
        </p:txBody>
      </p:sp>
      <p:sp>
        <p:nvSpPr>
          <p:cNvPr id="4" name="TextBox 4"/>
          <p:cNvSpPr txBox="1"/>
          <p:nvPr/>
        </p:nvSpPr>
        <p:spPr>
          <a:xfrm>
            <a:off x="10130133" y="408318"/>
            <a:ext cx="2876455" cy="683228"/>
          </a:xfrm>
          <a:prstGeom prst="rect">
            <a:avLst/>
          </a:prstGeom>
        </p:spPr>
        <p:txBody>
          <a:bodyPr lIns="0" tIns="0" rIns="0" bIns="0" rtlCol="0" anchor="t">
            <a:spAutoFit/>
          </a:bodyPr>
          <a:lstStyle/>
          <a:p>
            <a:pPr algn="l">
              <a:lnSpc>
                <a:spcPts val="5179"/>
              </a:lnSpc>
            </a:pPr>
            <a:r>
              <a:rPr lang="en-US" sz="3699">
                <a:solidFill>
                  <a:srgbClr val="FFFFFF"/>
                </a:solidFill>
                <a:latin typeface="Arial Bold"/>
              </a:rPr>
              <a:t>Experiments</a:t>
            </a:r>
          </a:p>
        </p:txBody>
      </p:sp>
      <p:sp>
        <p:nvSpPr>
          <p:cNvPr id="5" name="TextBox 5"/>
          <p:cNvSpPr txBox="1"/>
          <p:nvPr/>
        </p:nvSpPr>
        <p:spPr>
          <a:xfrm>
            <a:off x="5612187" y="466954"/>
            <a:ext cx="2578579" cy="591112"/>
          </a:xfrm>
          <a:prstGeom prst="rect">
            <a:avLst/>
          </a:prstGeom>
        </p:spPr>
        <p:txBody>
          <a:bodyPr lIns="0" tIns="0" rIns="0" bIns="0" rtlCol="0" anchor="t">
            <a:spAutoFit/>
          </a:bodyPr>
          <a:lstStyle/>
          <a:p>
            <a:pPr algn="l">
              <a:lnSpc>
                <a:spcPts val="4479"/>
              </a:lnSpc>
            </a:pPr>
            <a:r>
              <a:rPr lang="en-US" sz="3199">
                <a:solidFill>
                  <a:srgbClr val="FFFFFF"/>
                </a:solidFill>
                <a:latin typeface="Arial Bold"/>
              </a:rPr>
              <a:t>Methodology</a:t>
            </a:r>
          </a:p>
        </p:txBody>
      </p:sp>
      <p:sp>
        <p:nvSpPr>
          <p:cNvPr id="6" name="TextBox 6"/>
          <p:cNvSpPr txBox="1"/>
          <p:nvPr/>
        </p:nvSpPr>
        <p:spPr>
          <a:xfrm>
            <a:off x="15299988" y="437502"/>
            <a:ext cx="1637290" cy="644452"/>
          </a:xfrm>
          <a:prstGeom prst="rect">
            <a:avLst/>
          </a:prstGeom>
        </p:spPr>
        <p:txBody>
          <a:bodyPr lIns="0" tIns="0" rIns="0" bIns="0" rtlCol="0" anchor="t">
            <a:spAutoFit/>
          </a:bodyPr>
          <a:lstStyle/>
          <a:p>
            <a:pPr algn="l">
              <a:lnSpc>
                <a:spcPts val="4899"/>
              </a:lnSpc>
            </a:pPr>
            <a:r>
              <a:rPr lang="en-US" sz="3499">
                <a:solidFill>
                  <a:srgbClr val="FFFFFF"/>
                </a:solidFill>
                <a:latin typeface="Arial Bold"/>
              </a:rPr>
              <a:t>Results</a:t>
            </a:r>
          </a:p>
        </p:txBody>
      </p:sp>
      <p:sp>
        <p:nvSpPr>
          <p:cNvPr id="7" name="TextBox 7"/>
          <p:cNvSpPr txBox="1"/>
          <p:nvPr/>
        </p:nvSpPr>
        <p:spPr>
          <a:xfrm>
            <a:off x="768553" y="2238404"/>
            <a:ext cx="3152204" cy="537772"/>
          </a:xfrm>
          <a:prstGeom prst="rect">
            <a:avLst/>
          </a:prstGeom>
        </p:spPr>
        <p:txBody>
          <a:bodyPr lIns="0" tIns="0" rIns="0" bIns="0" rtlCol="0" anchor="t">
            <a:spAutoFit/>
          </a:bodyPr>
          <a:lstStyle/>
          <a:p>
            <a:pPr algn="l">
              <a:lnSpc>
                <a:spcPts val="4059"/>
              </a:lnSpc>
            </a:pPr>
            <a:r>
              <a:rPr lang="en-US" sz="2899">
                <a:solidFill>
                  <a:srgbClr val="07076B"/>
                </a:solidFill>
                <a:latin typeface="Arial Bold"/>
              </a:rPr>
              <a:t>Anwar et al. 2021 </a:t>
            </a:r>
          </a:p>
        </p:txBody>
      </p:sp>
      <p:sp>
        <p:nvSpPr>
          <p:cNvPr id="8" name="TextBox 8"/>
          <p:cNvSpPr txBox="1"/>
          <p:nvPr/>
        </p:nvSpPr>
        <p:spPr>
          <a:xfrm>
            <a:off x="5043659" y="2248205"/>
            <a:ext cx="3738334" cy="523208"/>
          </a:xfrm>
          <a:prstGeom prst="rect">
            <a:avLst/>
          </a:prstGeom>
        </p:spPr>
        <p:txBody>
          <a:bodyPr lIns="0" tIns="0" rIns="0" bIns="0" rtlCol="0" anchor="t">
            <a:spAutoFit/>
          </a:bodyPr>
          <a:lstStyle/>
          <a:p>
            <a:pPr algn="l">
              <a:lnSpc>
                <a:spcPts val="3919"/>
              </a:lnSpc>
            </a:pPr>
            <a:r>
              <a:rPr lang="en-US" sz="2799">
                <a:solidFill>
                  <a:srgbClr val="050571"/>
                </a:solidFill>
                <a:latin typeface="Arial Bold"/>
              </a:rPr>
              <a:t>EfficientB0 + Softmax</a:t>
            </a:r>
          </a:p>
        </p:txBody>
      </p:sp>
      <p:sp>
        <p:nvSpPr>
          <p:cNvPr id="9" name="TextBox 9"/>
          <p:cNvSpPr txBox="1"/>
          <p:nvPr/>
        </p:nvSpPr>
        <p:spPr>
          <a:xfrm>
            <a:off x="9539288" y="1831124"/>
            <a:ext cx="4081615" cy="1506855"/>
          </a:xfrm>
          <a:prstGeom prst="rect">
            <a:avLst/>
          </a:prstGeom>
        </p:spPr>
        <p:txBody>
          <a:bodyPr lIns="0" tIns="0" rIns="0" bIns="0" rtlCol="0" anchor="t">
            <a:spAutoFit/>
          </a:bodyPr>
          <a:lstStyle/>
          <a:p>
            <a:pPr algn="ctr">
              <a:lnSpc>
                <a:spcPts val="2925"/>
              </a:lnSpc>
            </a:pPr>
            <a:r>
              <a:rPr lang="en-US" sz="2100">
                <a:solidFill>
                  <a:srgbClr val="07076B"/>
                </a:solidFill>
                <a:latin typeface="Arial Bold"/>
              </a:rPr>
              <a:t>Multi-Class Experiment COVID (250) vs MI (77) vs PMI (203) vs Abnormal (548) vs Normal (859)</a:t>
            </a:r>
          </a:p>
        </p:txBody>
      </p:sp>
      <p:sp>
        <p:nvSpPr>
          <p:cNvPr id="10" name="TextBox 10"/>
          <p:cNvSpPr txBox="1"/>
          <p:nvPr/>
        </p:nvSpPr>
        <p:spPr>
          <a:xfrm>
            <a:off x="9465021" y="4174274"/>
            <a:ext cx="4233100" cy="1878330"/>
          </a:xfrm>
          <a:prstGeom prst="rect">
            <a:avLst/>
          </a:prstGeom>
        </p:spPr>
        <p:txBody>
          <a:bodyPr lIns="0" tIns="0" rIns="0" bIns="0" rtlCol="0" anchor="t">
            <a:spAutoFit/>
          </a:bodyPr>
          <a:lstStyle/>
          <a:p>
            <a:pPr algn="ctr">
              <a:lnSpc>
                <a:spcPts val="2925"/>
              </a:lnSpc>
            </a:pPr>
            <a:r>
              <a:rPr lang="en-US" sz="2100">
                <a:solidFill>
                  <a:srgbClr val="07076B"/>
                </a:solidFill>
                <a:latin typeface="Arial Bold"/>
              </a:rPr>
              <a:t>Multi-Class Experiment 5- class diagnosis COVID (250) vs MI (77) vs PMI (203) vs  Abnormal (548) vs Normal (859)</a:t>
            </a:r>
          </a:p>
        </p:txBody>
      </p:sp>
      <p:sp>
        <p:nvSpPr>
          <p:cNvPr id="11" name="TextBox 11"/>
          <p:cNvSpPr txBox="1"/>
          <p:nvPr/>
        </p:nvSpPr>
        <p:spPr>
          <a:xfrm>
            <a:off x="14194041" y="6974615"/>
            <a:ext cx="3893363" cy="763905"/>
          </a:xfrm>
          <a:prstGeom prst="rect">
            <a:avLst/>
          </a:prstGeom>
        </p:spPr>
        <p:txBody>
          <a:bodyPr lIns="0" tIns="0" rIns="0" bIns="0" rtlCol="0" anchor="t">
            <a:spAutoFit/>
          </a:bodyPr>
          <a:lstStyle/>
          <a:p>
            <a:pPr algn="ctr">
              <a:lnSpc>
                <a:spcPts val="2925"/>
              </a:lnSpc>
            </a:pPr>
            <a:r>
              <a:rPr lang="en-US" sz="2100">
                <a:solidFill>
                  <a:srgbClr val="07076B"/>
                </a:solidFill>
                <a:latin typeface="Arial Bold"/>
              </a:rPr>
              <a:t>10-Fold cross-validation1st: A= 97.832nd: A = 97.363rd: A=</a:t>
            </a:r>
          </a:p>
        </p:txBody>
      </p:sp>
      <p:sp>
        <p:nvSpPr>
          <p:cNvPr id="12" name="TextBox 12"/>
          <p:cNvSpPr txBox="1"/>
          <p:nvPr/>
        </p:nvSpPr>
        <p:spPr>
          <a:xfrm>
            <a:off x="15768942" y="7717565"/>
            <a:ext cx="756256" cy="392430"/>
          </a:xfrm>
          <a:prstGeom prst="rect">
            <a:avLst/>
          </a:prstGeom>
        </p:spPr>
        <p:txBody>
          <a:bodyPr lIns="0" tIns="0" rIns="0" bIns="0" rtlCol="0" anchor="t">
            <a:spAutoFit/>
          </a:bodyPr>
          <a:lstStyle/>
          <a:p>
            <a:pPr algn="l">
              <a:lnSpc>
                <a:spcPts val="2925"/>
              </a:lnSpc>
            </a:pPr>
            <a:r>
              <a:rPr lang="en-US" sz="2100">
                <a:solidFill>
                  <a:srgbClr val="07076B"/>
                </a:solidFill>
                <a:latin typeface="Arial Bold"/>
              </a:rPr>
              <a:t>99.10 </a:t>
            </a:r>
          </a:p>
        </p:txBody>
      </p:sp>
      <p:sp>
        <p:nvSpPr>
          <p:cNvPr id="13" name="TextBox 13"/>
          <p:cNvSpPr txBox="1"/>
          <p:nvPr/>
        </p:nvSpPr>
        <p:spPr>
          <a:xfrm>
            <a:off x="14472647" y="8717423"/>
            <a:ext cx="3324939" cy="1578578"/>
          </a:xfrm>
          <a:prstGeom prst="rect">
            <a:avLst/>
          </a:prstGeom>
        </p:spPr>
        <p:txBody>
          <a:bodyPr lIns="0" tIns="0" rIns="0" bIns="0" rtlCol="0" anchor="t">
            <a:spAutoFit/>
          </a:bodyPr>
          <a:lstStyle/>
          <a:p>
            <a:pPr algn="ctr">
              <a:lnSpc>
                <a:spcPts val="3075"/>
              </a:lnSpc>
            </a:pPr>
            <a:r>
              <a:rPr lang="en-US" sz="2199">
                <a:solidFill>
                  <a:srgbClr val="07076B"/>
                </a:solidFill>
                <a:latin typeface="Arial Bold"/>
              </a:rPr>
              <a:t>10-Fold Cross-validation 1st: A = 91.73% 2st: A = 98.80% Using voting classifier</a:t>
            </a:r>
          </a:p>
        </p:txBody>
      </p:sp>
      <p:sp>
        <p:nvSpPr>
          <p:cNvPr id="14" name="TextBox 14"/>
          <p:cNvSpPr txBox="1"/>
          <p:nvPr/>
        </p:nvSpPr>
        <p:spPr>
          <a:xfrm>
            <a:off x="14297930" y="1783232"/>
            <a:ext cx="3681403" cy="1578569"/>
          </a:xfrm>
          <a:prstGeom prst="rect">
            <a:avLst/>
          </a:prstGeom>
        </p:spPr>
        <p:txBody>
          <a:bodyPr lIns="0" tIns="0" rIns="0" bIns="0" rtlCol="0" anchor="t">
            <a:spAutoFit/>
          </a:bodyPr>
          <a:lstStyle/>
          <a:p>
            <a:pPr algn="ctr">
              <a:lnSpc>
                <a:spcPts val="3075"/>
              </a:lnSpc>
            </a:pPr>
            <a:r>
              <a:rPr lang="en-US" sz="2199">
                <a:solidFill>
                  <a:srgbClr val="050571"/>
                </a:solidFill>
                <a:latin typeface="Arial Bold"/>
              </a:rPr>
              <a:t>Five-Fold Cross-validation A = 81.8 without augmentation A = 77.6 with augmentation</a:t>
            </a:r>
          </a:p>
        </p:txBody>
      </p:sp>
      <p:sp>
        <p:nvSpPr>
          <p:cNvPr id="15" name="TextBox 15"/>
          <p:cNvSpPr txBox="1"/>
          <p:nvPr/>
        </p:nvSpPr>
        <p:spPr>
          <a:xfrm>
            <a:off x="827637" y="4810763"/>
            <a:ext cx="3031588" cy="499005"/>
          </a:xfrm>
          <a:prstGeom prst="rect">
            <a:avLst/>
          </a:prstGeom>
        </p:spPr>
        <p:txBody>
          <a:bodyPr lIns="0" tIns="0" rIns="0" bIns="0" rtlCol="0" anchor="t">
            <a:spAutoFit/>
          </a:bodyPr>
          <a:lstStyle/>
          <a:p>
            <a:pPr algn="l">
              <a:lnSpc>
                <a:spcPts val="3778"/>
              </a:lnSpc>
            </a:pPr>
            <a:r>
              <a:rPr lang="en-US" sz="2699">
                <a:solidFill>
                  <a:srgbClr val="050571"/>
                </a:solidFill>
                <a:latin typeface="Arial Bold"/>
              </a:rPr>
              <a:t>Shahin et al. 2021 </a:t>
            </a:r>
          </a:p>
        </p:txBody>
      </p:sp>
      <p:sp>
        <p:nvSpPr>
          <p:cNvPr id="16" name="TextBox 16"/>
          <p:cNvSpPr txBox="1"/>
          <p:nvPr/>
        </p:nvSpPr>
        <p:spPr>
          <a:xfrm>
            <a:off x="958606" y="7326506"/>
            <a:ext cx="2847375" cy="431092"/>
          </a:xfrm>
          <a:prstGeom prst="rect">
            <a:avLst/>
          </a:prstGeom>
        </p:spPr>
        <p:txBody>
          <a:bodyPr lIns="0" tIns="0" rIns="0" bIns="0" rtlCol="0" anchor="t">
            <a:spAutoFit/>
          </a:bodyPr>
          <a:lstStyle/>
          <a:p>
            <a:pPr algn="l">
              <a:lnSpc>
                <a:spcPts val="3219"/>
              </a:lnSpc>
            </a:pPr>
            <a:r>
              <a:rPr lang="en-US" sz="2299">
                <a:solidFill>
                  <a:srgbClr val="07076B"/>
                </a:solidFill>
                <a:latin typeface="Arial Bold"/>
              </a:rPr>
              <a:t>Rahman et al. 2022  </a:t>
            </a:r>
          </a:p>
        </p:txBody>
      </p:sp>
      <p:sp>
        <p:nvSpPr>
          <p:cNvPr id="17" name="TextBox 17"/>
          <p:cNvSpPr txBox="1"/>
          <p:nvPr/>
        </p:nvSpPr>
        <p:spPr>
          <a:xfrm>
            <a:off x="5695674" y="4878581"/>
            <a:ext cx="2408368" cy="431092"/>
          </a:xfrm>
          <a:prstGeom prst="rect">
            <a:avLst/>
          </a:prstGeom>
        </p:spPr>
        <p:txBody>
          <a:bodyPr lIns="0" tIns="0" rIns="0" bIns="0" rtlCol="0" anchor="t">
            <a:spAutoFit/>
          </a:bodyPr>
          <a:lstStyle/>
          <a:p>
            <a:pPr algn="l">
              <a:lnSpc>
                <a:spcPts val="3219"/>
              </a:lnSpc>
            </a:pPr>
            <a:r>
              <a:rPr lang="en-US" sz="2299">
                <a:solidFill>
                  <a:srgbClr val="07076B"/>
                </a:solidFill>
                <a:latin typeface="Arial Bold"/>
              </a:rPr>
              <a:t>Vgg16 + Softmax</a:t>
            </a:r>
          </a:p>
        </p:txBody>
      </p:sp>
      <p:sp>
        <p:nvSpPr>
          <p:cNvPr id="18" name="TextBox 18"/>
          <p:cNvSpPr txBox="1"/>
          <p:nvPr/>
        </p:nvSpPr>
        <p:spPr>
          <a:xfrm>
            <a:off x="5216900" y="7326506"/>
            <a:ext cx="3467776" cy="431092"/>
          </a:xfrm>
          <a:prstGeom prst="rect">
            <a:avLst/>
          </a:prstGeom>
        </p:spPr>
        <p:txBody>
          <a:bodyPr lIns="0" tIns="0" rIns="0" bIns="0" rtlCol="0" anchor="t">
            <a:spAutoFit/>
          </a:bodyPr>
          <a:lstStyle/>
          <a:p>
            <a:pPr algn="l">
              <a:lnSpc>
                <a:spcPts val="3219"/>
              </a:lnSpc>
            </a:pPr>
            <a:r>
              <a:rPr lang="en-US" sz="2299">
                <a:solidFill>
                  <a:srgbClr val="07076B"/>
                </a:solidFill>
                <a:latin typeface="Arial Bold"/>
              </a:rPr>
              <a:t>DenseNet201 + Softmax </a:t>
            </a:r>
          </a:p>
        </p:txBody>
      </p:sp>
      <p:sp>
        <p:nvSpPr>
          <p:cNvPr id="19" name="TextBox 19"/>
          <p:cNvSpPr txBox="1"/>
          <p:nvPr/>
        </p:nvSpPr>
        <p:spPr>
          <a:xfrm>
            <a:off x="14384398" y="4668764"/>
            <a:ext cx="3504914" cy="855240"/>
          </a:xfrm>
          <a:prstGeom prst="rect">
            <a:avLst/>
          </a:prstGeom>
        </p:spPr>
        <p:txBody>
          <a:bodyPr lIns="0" tIns="0" rIns="0" bIns="0" rtlCol="0" anchor="t">
            <a:spAutoFit/>
          </a:bodyPr>
          <a:lstStyle/>
          <a:p>
            <a:pPr algn="ctr">
              <a:lnSpc>
                <a:spcPts val="3298"/>
              </a:lnSpc>
            </a:pPr>
            <a:r>
              <a:rPr lang="en-US" sz="2399">
                <a:solidFill>
                  <a:srgbClr val="07076B"/>
                </a:solidFill>
                <a:latin typeface="Arial Bold"/>
              </a:rPr>
              <a:t>K-Fold Cross-validation A = 81.39 </a:t>
            </a:r>
          </a:p>
        </p:txBody>
      </p:sp>
      <p:sp>
        <p:nvSpPr>
          <p:cNvPr id="20" name="TextBox 20"/>
          <p:cNvSpPr txBox="1"/>
          <p:nvPr/>
        </p:nvSpPr>
        <p:spPr>
          <a:xfrm>
            <a:off x="9395222" y="6861800"/>
            <a:ext cx="4433354" cy="1395689"/>
          </a:xfrm>
          <a:prstGeom prst="rect">
            <a:avLst/>
          </a:prstGeom>
        </p:spPr>
        <p:txBody>
          <a:bodyPr lIns="0" tIns="0" rIns="0" bIns="0" rtlCol="0" anchor="t">
            <a:spAutoFit/>
          </a:bodyPr>
          <a:lstStyle/>
          <a:p>
            <a:pPr algn="ctr">
              <a:lnSpc>
                <a:spcPts val="2175"/>
              </a:lnSpc>
            </a:pPr>
            <a:r>
              <a:rPr lang="en-US" sz="1599">
                <a:solidFill>
                  <a:srgbClr val="07076B"/>
                </a:solidFill>
                <a:latin typeface="Arial Bold"/>
              </a:rPr>
              <a:t>Multi-Class Experiments1st: COVID (250) vs  MI (77) vs PMI (203) vs  Abnormal (548) vs Normal (859)2nd: COVID (250) vs Normal (250) vs  Abnormalities (250)Binary-Class Experiment3rd: COVID (250) vs Normal (250) </a:t>
            </a:r>
          </a:p>
        </p:txBody>
      </p:sp>
      <p:sp>
        <p:nvSpPr>
          <p:cNvPr id="21" name="TextBox 21"/>
          <p:cNvSpPr txBox="1"/>
          <p:nvPr/>
        </p:nvSpPr>
        <p:spPr>
          <a:xfrm>
            <a:off x="1086002" y="8962787"/>
            <a:ext cx="2504551" cy="552345"/>
          </a:xfrm>
          <a:prstGeom prst="rect">
            <a:avLst/>
          </a:prstGeom>
        </p:spPr>
        <p:txBody>
          <a:bodyPr lIns="0" tIns="0" rIns="0" bIns="0" rtlCol="0" anchor="t">
            <a:spAutoFit/>
          </a:bodyPr>
          <a:lstStyle/>
          <a:p>
            <a:pPr algn="l">
              <a:lnSpc>
                <a:spcPts val="4198"/>
              </a:lnSpc>
            </a:pPr>
            <a:r>
              <a:rPr lang="en-US" sz="2999">
                <a:solidFill>
                  <a:srgbClr val="07076B"/>
                </a:solidFill>
                <a:latin typeface="Arial Bold"/>
              </a:rPr>
              <a:t>Attallah 2021 </a:t>
            </a:r>
          </a:p>
        </p:txBody>
      </p:sp>
      <p:sp>
        <p:nvSpPr>
          <p:cNvPr id="22" name="TextBox 22"/>
          <p:cNvSpPr txBox="1"/>
          <p:nvPr/>
        </p:nvSpPr>
        <p:spPr>
          <a:xfrm>
            <a:off x="4929064" y="8670674"/>
            <a:ext cx="3972163" cy="1353788"/>
          </a:xfrm>
          <a:prstGeom prst="rect">
            <a:avLst/>
          </a:prstGeom>
        </p:spPr>
        <p:txBody>
          <a:bodyPr lIns="0" tIns="0" rIns="0" bIns="0" rtlCol="0" anchor="t">
            <a:spAutoFit/>
          </a:bodyPr>
          <a:lstStyle/>
          <a:p>
            <a:pPr algn="ctr">
              <a:lnSpc>
                <a:spcPts val="2625"/>
              </a:lnSpc>
            </a:pPr>
            <a:r>
              <a:rPr lang="en-US" sz="1899">
                <a:solidFill>
                  <a:srgbClr val="07076B"/>
                </a:solidFill>
                <a:latin typeface="Arial Bold"/>
              </a:rPr>
              <a:t>Fully connected features of 5 pre- trained models + DWT of the max- pooling features + 3 classifiers</a:t>
            </a:r>
          </a:p>
        </p:txBody>
      </p:sp>
      <p:sp>
        <p:nvSpPr>
          <p:cNvPr id="23" name="TextBox 23"/>
          <p:cNvSpPr txBox="1"/>
          <p:nvPr/>
        </p:nvSpPr>
        <p:spPr>
          <a:xfrm>
            <a:off x="9602686" y="8718566"/>
            <a:ext cx="3952256" cy="1272540"/>
          </a:xfrm>
          <a:prstGeom prst="rect">
            <a:avLst/>
          </a:prstGeom>
        </p:spPr>
        <p:txBody>
          <a:bodyPr lIns="0" tIns="0" rIns="0" bIns="0" rtlCol="0" anchor="t">
            <a:spAutoFit/>
          </a:bodyPr>
          <a:lstStyle/>
          <a:p>
            <a:pPr algn="ctr">
              <a:lnSpc>
                <a:spcPts val="2475"/>
              </a:lnSpc>
            </a:pPr>
            <a:r>
              <a:rPr lang="en-US" sz="1800">
                <a:solidFill>
                  <a:srgbClr val="07076B"/>
                </a:solidFill>
                <a:latin typeface="Arial Bold"/>
              </a:rPr>
              <a:t>1st: COVID (250) vs Normal (250) vs Abnormalities (250) Binary-Class Experiment 2nd: COVID (250) vs Normal (250)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63503" y="-63503"/>
            <a:ext cx="18414997" cy="10413997"/>
          </a:xfrm>
          <a:custGeom>
            <a:avLst/>
            <a:gdLst/>
            <a:ahLst/>
            <a:cxnLst/>
            <a:rect l="l" t="t" r="r" b="b"/>
            <a:pathLst>
              <a:path w="18414997" h="10413997">
                <a:moveTo>
                  <a:pt x="0" y="0"/>
                </a:moveTo>
                <a:lnTo>
                  <a:pt x="18414997" y="0"/>
                </a:lnTo>
                <a:lnTo>
                  <a:pt x="18414997" y="10413997"/>
                </a:lnTo>
                <a:lnTo>
                  <a:pt x="0" y="104139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7524" y="465811"/>
            <a:ext cx="1786947" cy="668550"/>
          </a:xfrm>
          <a:prstGeom prst="rect">
            <a:avLst/>
          </a:prstGeom>
        </p:spPr>
        <p:txBody>
          <a:bodyPr lIns="0" tIns="0" rIns="0" bIns="0" rtlCol="0" anchor="t">
            <a:spAutoFit/>
          </a:bodyPr>
          <a:lstStyle/>
          <a:p>
            <a:pPr algn="l">
              <a:lnSpc>
                <a:spcPts val="5038"/>
              </a:lnSpc>
            </a:pPr>
            <a:r>
              <a:rPr lang="en-US" sz="3599">
                <a:solidFill>
                  <a:srgbClr val="FFFFFF"/>
                </a:solidFill>
                <a:latin typeface="Arial Bold"/>
              </a:rPr>
              <a:t>Authors</a:t>
            </a:r>
          </a:p>
        </p:txBody>
      </p:sp>
      <p:sp>
        <p:nvSpPr>
          <p:cNvPr id="4" name="TextBox 4"/>
          <p:cNvSpPr txBox="1"/>
          <p:nvPr/>
        </p:nvSpPr>
        <p:spPr>
          <a:xfrm>
            <a:off x="3928596" y="183490"/>
            <a:ext cx="2263635" cy="864870"/>
          </a:xfrm>
          <a:prstGeom prst="rect">
            <a:avLst/>
          </a:prstGeom>
        </p:spPr>
        <p:txBody>
          <a:bodyPr lIns="0" tIns="0" rIns="0" bIns="0" rtlCol="0" anchor="t">
            <a:spAutoFit/>
          </a:bodyPr>
          <a:lstStyle/>
          <a:p>
            <a:pPr algn="ctr">
              <a:lnSpc>
                <a:spcPts val="3300"/>
              </a:lnSpc>
            </a:pPr>
            <a:r>
              <a:rPr lang="en-US" sz="2400">
                <a:solidFill>
                  <a:srgbClr val="FFFFFF"/>
                </a:solidFill>
                <a:latin typeface="Arial Bold"/>
              </a:rPr>
              <a:t>No classes and  leads</a:t>
            </a:r>
          </a:p>
        </p:txBody>
      </p:sp>
      <p:sp>
        <p:nvSpPr>
          <p:cNvPr id="5" name="TextBox 5"/>
          <p:cNvSpPr txBox="1"/>
          <p:nvPr/>
        </p:nvSpPr>
        <p:spPr>
          <a:xfrm>
            <a:off x="6951631" y="260566"/>
            <a:ext cx="1783737" cy="763905"/>
          </a:xfrm>
          <a:prstGeom prst="rect">
            <a:avLst/>
          </a:prstGeom>
        </p:spPr>
        <p:txBody>
          <a:bodyPr lIns="0" tIns="0" rIns="0" bIns="0" rtlCol="0" anchor="t">
            <a:spAutoFit/>
          </a:bodyPr>
          <a:lstStyle/>
          <a:p>
            <a:pPr algn="ctr">
              <a:lnSpc>
                <a:spcPts val="2925"/>
              </a:lnSpc>
            </a:pPr>
            <a:r>
              <a:rPr lang="en-US" sz="2100">
                <a:solidFill>
                  <a:srgbClr val="FFFFFF"/>
                </a:solidFill>
                <a:latin typeface="Arial Bold"/>
              </a:rPr>
              <a:t>Types of ECG  classes </a:t>
            </a:r>
          </a:p>
        </p:txBody>
      </p:sp>
      <p:sp>
        <p:nvSpPr>
          <p:cNvPr id="6" name="TextBox 6"/>
          <p:cNvSpPr txBox="1"/>
          <p:nvPr/>
        </p:nvSpPr>
        <p:spPr>
          <a:xfrm>
            <a:off x="9521276" y="194767"/>
            <a:ext cx="2539546" cy="958215"/>
          </a:xfrm>
          <a:prstGeom prst="rect">
            <a:avLst/>
          </a:prstGeom>
        </p:spPr>
        <p:txBody>
          <a:bodyPr lIns="0" tIns="0" rIns="0" bIns="0" rtlCol="0" anchor="t">
            <a:spAutoFit/>
          </a:bodyPr>
          <a:lstStyle/>
          <a:p>
            <a:pPr algn="ctr">
              <a:lnSpc>
                <a:spcPts val="2475"/>
              </a:lnSpc>
            </a:pPr>
            <a:r>
              <a:rPr lang="en-US" sz="1800">
                <a:solidFill>
                  <a:srgbClr val="FFFFFF"/>
                </a:solidFill>
                <a:latin typeface="Arial Bold"/>
              </a:rPr>
              <a:t>Number of ECG image Reports or Recorded Images</a:t>
            </a:r>
          </a:p>
        </p:txBody>
      </p:sp>
      <p:sp>
        <p:nvSpPr>
          <p:cNvPr id="7" name="TextBox 7"/>
          <p:cNvSpPr txBox="1"/>
          <p:nvPr/>
        </p:nvSpPr>
        <p:spPr>
          <a:xfrm>
            <a:off x="12791856" y="573138"/>
            <a:ext cx="2176196" cy="499110"/>
          </a:xfrm>
          <a:prstGeom prst="rect">
            <a:avLst/>
          </a:prstGeom>
        </p:spPr>
        <p:txBody>
          <a:bodyPr lIns="0" tIns="0" rIns="0" bIns="0" rtlCol="0" anchor="t">
            <a:spAutoFit/>
          </a:bodyPr>
          <a:lstStyle/>
          <a:p>
            <a:pPr algn="l">
              <a:lnSpc>
                <a:spcPts val="3779"/>
              </a:lnSpc>
            </a:pPr>
            <a:r>
              <a:rPr lang="en-US" sz="2700">
                <a:solidFill>
                  <a:srgbClr val="FFFFFF"/>
                </a:solidFill>
                <a:latin typeface="Arial Bold"/>
              </a:rPr>
              <a:t>Methodology</a:t>
            </a:r>
          </a:p>
        </p:txBody>
      </p:sp>
      <p:sp>
        <p:nvSpPr>
          <p:cNvPr id="8" name="TextBox 8"/>
          <p:cNvSpPr txBox="1"/>
          <p:nvPr/>
        </p:nvSpPr>
        <p:spPr>
          <a:xfrm>
            <a:off x="9568901" y="4242397"/>
            <a:ext cx="2442696" cy="1052122"/>
          </a:xfrm>
          <a:prstGeom prst="rect">
            <a:avLst/>
          </a:prstGeom>
        </p:spPr>
        <p:txBody>
          <a:bodyPr lIns="0" tIns="0" rIns="0" bIns="0" rtlCol="0" anchor="t">
            <a:spAutoFit/>
          </a:bodyPr>
          <a:lstStyle/>
          <a:p>
            <a:pPr algn="ctr">
              <a:lnSpc>
                <a:spcPts val="4050"/>
              </a:lnSpc>
            </a:pPr>
            <a:r>
              <a:rPr lang="en-US" sz="2899">
                <a:solidFill>
                  <a:srgbClr val="050571"/>
                </a:solidFill>
                <a:latin typeface="Arial Bold"/>
              </a:rPr>
              <a:t>100673 image samples</a:t>
            </a:r>
          </a:p>
        </p:txBody>
      </p:sp>
      <p:sp>
        <p:nvSpPr>
          <p:cNvPr id="9" name="TextBox 9"/>
          <p:cNvSpPr txBox="1"/>
          <p:nvPr/>
        </p:nvSpPr>
        <p:spPr>
          <a:xfrm>
            <a:off x="16133826" y="544030"/>
            <a:ext cx="1356560" cy="537772"/>
          </a:xfrm>
          <a:prstGeom prst="rect">
            <a:avLst/>
          </a:prstGeom>
        </p:spPr>
        <p:txBody>
          <a:bodyPr lIns="0" tIns="0" rIns="0" bIns="0" rtlCol="0" anchor="t">
            <a:spAutoFit/>
          </a:bodyPr>
          <a:lstStyle/>
          <a:p>
            <a:pPr algn="l">
              <a:lnSpc>
                <a:spcPts val="4059"/>
              </a:lnSpc>
            </a:pPr>
            <a:r>
              <a:rPr lang="en-US" sz="2899">
                <a:solidFill>
                  <a:srgbClr val="FFFFFF"/>
                </a:solidFill>
                <a:latin typeface="Arial Bold"/>
              </a:rPr>
              <a:t>Results</a:t>
            </a:r>
          </a:p>
        </p:txBody>
      </p:sp>
      <p:sp>
        <p:nvSpPr>
          <p:cNvPr id="10" name="TextBox 10"/>
          <p:cNvSpPr txBox="1"/>
          <p:nvPr/>
        </p:nvSpPr>
        <p:spPr>
          <a:xfrm>
            <a:off x="1059656" y="2145106"/>
            <a:ext cx="1496997" cy="941632"/>
          </a:xfrm>
          <a:prstGeom prst="rect">
            <a:avLst/>
          </a:prstGeom>
        </p:spPr>
        <p:txBody>
          <a:bodyPr lIns="0" tIns="0" rIns="0" bIns="0" rtlCol="0" anchor="t">
            <a:spAutoFit/>
          </a:bodyPr>
          <a:lstStyle/>
          <a:p>
            <a:pPr algn="ctr">
              <a:lnSpc>
                <a:spcPts val="3600"/>
              </a:lnSpc>
            </a:pPr>
            <a:r>
              <a:rPr lang="en-US" sz="2599">
                <a:solidFill>
                  <a:srgbClr val="050571"/>
                </a:solidFill>
                <a:latin typeface="Arial Bold"/>
              </a:rPr>
              <a:t>Hao et al.  2019 </a:t>
            </a:r>
          </a:p>
        </p:txBody>
      </p:sp>
      <p:sp>
        <p:nvSpPr>
          <p:cNvPr id="11" name="TextBox 11"/>
          <p:cNvSpPr txBox="1"/>
          <p:nvPr/>
        </p:nvSpPr>
        <p:spPr>
          <a:xfrm>
            <a:off x="3928300" y="8904427"/>
            <a:ext cx="2264350" cy="941632"/>
          </a:xfrm>
          <a:prstGeom prst="rect">
            <a:avLst/>
          </a:prstGeom>
        </p:spPr>
        <p:txBody>
          <a:bodyPr lIns="0" tIns="0" rIns="0" bIns="0" rtlCol="0" anchor="t">
            <a:spAutoFit/>
          </a:bodyPr>
          <a:lstStyle/>
          <a:p>
            <a:pPr algn="ctr">
              <a:lnSpc>
                <a:spcPts val="3600"/>
              </a:lnSpc>
            </a:pPr>
            <a:r>
              <a:rPr lang="en-US" sz="2599">
                <a:solidFill>
                  <a:srgbClr val="050571"/>
                </a:solidFill>
                <a:latin typeface="Arial Bold"/>
              </a:rPr>
              <a:t>8-classes 12- ECG leads</a:t>
            </a:r>
          </a:p>
        </p:txBody>
      </p:sp>
      <p:sp>
        <p:nvSpPr>
          <p:cNvPr id="12" name="TextBox 12"/>
          <p:cNvSpPr txBox="1"/>
          <p:nvPr/>
        </p:nvSpPr>
        <p:spPr>
          <a:xfrm>
            <a:off x="6798783" y="2391489"/>
            <a:ext cx="2095652" cy="484432"/>
          </a:xfrm>
          <a:prstGeom prst="rect">
            <a:avLst/>
          </a:prstGeom>
        </p:spPr>
        <p:txBody>
          <a:bodyPr lIns="0" tIns="0" rIns="0" bIns="0" rtlCol="0" anchor="t">
            <a:spAutoFit/>
          </a:bodyPr>
          <a:lstStyle/>
          <a:p>
            <a:pPr algn="l">
              <a:lnSpc>
                <a:spcPts val="3639"/>
              </a:lnSpc>
            </a:pPr>
            <a:r>
              <a:rPr lang="en-US" sz="2599">
                <a:solidFill>
                  <a:srgbClr val="050571"/>
                </a:solidFill>
                <a:latin typeface="Arial Bold"/>
              </a:rPr>
              <a:t>Normal vs MI</a:t>
            </a:r>
          </a:p>
        </p:txBody>
      </p:sp>
      <p:sp>
        <p:nvSpPr>
          <p:cNvPr id="13" name="TextBox 13"/>
          <p:cNvSpPr txBox="1"/>
          <p:nvPr/>
        </p:nvSpPr>
        <p:spPr>
          <a:xfrm>
            <a:off x="12859131" y="9139295"/>
            <a:ext cx="2039093" cy="941632"/>
          </a:xfrm>
          <a:prstGeom prst="rect">
            <a:avLst/>
          </a:prstGeom>
        </p:spPr>
        <p:txBody>
          <a:bodyPr lIns="0" tIns="0" rIns="0" bIns="0" rtlCol="0" anchor="t">
            <a:spAutoFit/>
          </a:bodyPr>
          <a:lstStyle/>
          <a:p>
            <a:pPr algn="ctr">
              <a:lnSpc>
                <a:spcPts val="3600"/>
              </a:lnSpc>
            </a:pPr>
            <a:r>
              <a:rPr lang="en-US" sz="2599">
                <a:solidFill>
                  <a:srgbClr val="050571"/>
                </a:solidFill>
                <a:latin typeface="Arial"/>
              </a:rPr>
              <a:t>CNN-ima and CNN-dig</a:t>
            </a:r>
          </a:p>
        </p:txBody>
      </p:sp>
      <p:sp>
        <p:nvSpPr>
          <p:cNvPr id="14" name="TextBox 14"/>
          <p:cNvSpPr txBox="1"/>
          <p:nvPr/>
        </p:nvSpPr>
        <p:spPr>
          <a:xfrm>
            <a:off x="4023703" y="2173948"/>
            <a:ext cx="2069735" cy="898493"/>
          </a:xfrm>
          <a:prstGeom prst="rect">
            <a:avLst/>
          </a:prstGeom>
        </p:spPr>
        <p:txBody>
          <a:bodyPr lIns="0" tIns="0" rIns="0" bIns="0" rtlCol="0" anchor="t">
            <a:spAutoFit/>
          </a:bodyPr>
          <a:lstStyle/>
          <a:p>
            <a:pPr algn="ctr">
              <a:lnSpc>
                <a:spcPts val="3449"/>
              </a:lnSpc>
            </a:pPr>
            <a:r>
              <a:rPr lang="en-US" sz="2499">
                <a:solidFill>
                  <a:srgbClr val="050571"/>
                </a:solidFill>
                <a:latin typeface="Arial Bold"/>
              </a:rPr>
              <a:t>2 classes 12 ECG leads</a:t>
            </a:r>
          </a:p>
        </p:txBody>
      </p:sp>
      <p:sp>
        <p:nvSpPr>
          <p:cNvPr id="15" name="TextBox 15"/>
          <p:cNvSpPr txBox="1"/>
          <p:nvPr/>
        </p:nvSpPr>
        <p:spPr>
          <a:xfrm>
            <a:off x="7014429" y="4357840"/>
            <a:ext cx="1655731" cy="898493"/>
          </a:xfrm>
          <a:prstGeom prst="rect">
            <a:avLst/>
          </a:prstGeom>
        </p:spPr>
        <p:txBody>
          <a:bodyPr lIns="0" tIns="0" rIns="0" bIns="0" rtlCol="0" anchor="t">
            <a:spAutoFit/>
          </a:bodyPr>
          <a:lstStyle/>
          <a:p>
            <a:pPr algn="ctr">
              <a:lnSpc>
                <a:spcPts val="3449"/>
              </a:lnSpc>
            </a:pPr>
            <a:r>
              <a:rPr lang="en-US" sz="2499">
                <a:solidFill>
                  <a:srgbClr val="050571"/>
                </a:solidFill>
                <a:latin typeface="Arial Bold"/>
              </a:rPr>
              <a:t>Normal vs Abnormal</a:t>
            </a:r>
          </a:p>
        </p:txBody>
      </p:sp>
      <p:sp>
        <p:nvSpPr>
          <p:cNvPr id="16" name="TextBox 16"/>
          <p:cNvSpPr txBox="1"/>
          <p:nvPr/>
        </p:nvSpPr>
        <p:spPr>
          <a:xfrm>
            <a:off x="9671599" y="2260549"/>
            <a:ext cx="2233060" cy="797519"/>
          </a:xfrm>
          <a:prstGeom prst="rect">
            <a:avLst/>
          </a:prstGeom>
        </p:spPr>
        <p:txBody>
          <a:bodyPr lIns="0" tIns="0" rIns="0" bIns="0" rtlCol="0" anchor="t">
            <a:spAutoFit/>
          </a:bodyPr>
          <a:lstStyle/>
          <a:p>
            <a:pPr algn="ctr">
              <a:lnSpc>
                <a:spcPts val="3075"/>
              </a:lnSpc>
            </a:pPr>
            <a:r>
              <a:rPr lang="en-US" sz="2199">
                <a:solidFill>
                  <a:srgbClr val="050571"/>
                </a:solidFill>
                <a:latin typeface="Arial Bold"/>
              </a:rPr>
              <a:t>1557 ECG image reports </a:t>
            </a:r>
          </a:p>
        </p:txBody>
      </p:sp>
      <p:sp>
        <p:nvSpPr>
          <p:cNvPr id="17" name="TextBox 17"/>
          <p:cNvSpPr txBox="1"/>
          <p:nvPr/>
        </p:nvSpPr>
        <p:spPr>
          <a:xfrm>
            <a:off x="15653709" y="6339916"/>
            <a:ext cx="2335930" cy="1188044"/>
          </a:xfrm>
          <a:prstGeom prst="rect">
            <a:avLst/>
          </a:prstGeom>
        </p:spPr>
        <p:txBody>
          <a:bodyPr lIns="0" tIns="0" rIns="0" bIns="0" rtlCol="0" anchor="t">
            <a:spAutoFit/>
          </a:bodyPr>
          <a:lstStyle/>
          <a:p>
            <a:pPr algn="ctr">
              <a:lnSpc>
                <a:spcPts val="3075"/>
              </a:lnSpc>
            </a:pPr>
            <a:r>
              <a:rPr lang="en-US" sz="2199">
                <a:solidFill>
                  <a:srgbClr val="050571"/>
                </a:solidFill>
                <a:latin typeface="Arial Bold"/>
              </a:rPr>
              <a:t>Train=97.5% Test=97.2% Validation=97.7%</a:t>
            </a:r>
          </a:p>
        </p:txBody>
      </p:sp>
      <p:sp>
        <p:nvSpPr>
          <p:cNvPr id="18" name="TextBox 18"/>
          <p:cNvSpPr txBox="1"/>
          <p:nvPr/>
        </p:nvSpPr>
        <p:spPr>
          <a:xfrm>
            <a:off x="15708030" y="8619820"/>
            <a:ext cx="2225088" cy="1578578"/>
          </a:xfrm>
          <a:prstGeom prst="rect">
            <a:avLst/>
          </a:prstGeom>
        </p:spPr>
        <p:txBody>
          <a:bodyPr lIns="0" tIns="0" rIns="0" bIns="0" rtlCol="0" anchor="t">
            <a:spAutoFit/>
          </a:bodyPr>
          <a:lstStyle/>
          <a:p>
            <a:pPr algn="ctr">
              <a:lnSpc>
                <a:spcPts val="3075"/>
              </a:lnSpc>
            </a:pPr>
            <a:r>
              <a:rPr lang="en-US" sz="2199">
                <a:solidFill>
                  <a:srgbClr val="050571"/>
                </a:solidFill>
                <a:latin typeface="Arial Bold"/>
              </a:rPr>
              <a:t>Training and validation = 86% Testing = 14% A = 88%</a:t>
            </a:r>
          </a:p>
        </p:txBody>
      </p:sp>
      <p:sp>
        <p:nvSpPr>
          <p:cNvPr id="19" name="TextBox 19"/>
          <p:cNvSpPr txBox="1"/>
          <p:nvPr/>
        </p:nvSpPr>
        <p:spPr>
          <a:xfrm>
            <a:off x="12665354" y="2118522"/>
            <a:ext cx="2434285" cy="1200712"/>
          </a:xfrm>
          <a:prstGeom prst="rect">
            <a:avLst/>
          </a:prstGeom>
        </p:spPr>
        <p:txBody>
          <a:bodyPr lIns="0" tIns="0" rIns="0" bIns="0" rtlCol="0" anchor="t">
            <a:spAutoFit/>
          </a:bodyPr>
          <a:lstStyle/>
          <a:p>
            <a:pPr algn="ctr">
              <a:lnSpc>
                <a:spcPts val="2324"/>
              </a:lnSpc>
            </a:pPr>
            <a:r>
              <a:rPr lang="en-US" sz="1699">
                <a:solidFill>
                  <a:srgbClr val="050571"/>
                </a:solidFill>
                <a:latin typeface="Arial Bold"/>
              </a:rPr>
              <a:t>Text detection of lead label + shallow neural network + depth fusion</a:t>
            </a:r>
          </a:p>
        </p:txBody>
      </p:sp>
      <p:sp>
        <p:nvSpPr>
          <p:cNvPr id="20" name="TextBox 20"/>
          <p:cNvSpPr txBox="1"/>
          <p:nvPr/>
        </p:nvSpPr>
        <p:spPr>
          <a:xfrm>
            <a:off x="15607722" y="2033702"/>
            <a:ext cx="2429808" cy="1671914"/>
          </a:xfrm>
          <a:prstGeom prst="rect">
            <a:avLst/>
          </a:prstGeom>
        </p:spPr>
        <p:txBody>
          <a:bodyPr lIns="0" tIns="0" rIns="0" bIns="0" rtlCol="0" anchor="t">
            <a:spAutoFit/>
          </a:bodyPr>
          <a:lstStyle/>
          <a:p>
            <a:pPr algn="ctr">
              <a:lnSpc>
                <a:spcPts val="2175"/>
              </a:lnSpc>
            </a:pPr>
            <a:r>
              <a:rPr lang="en-US" sz="1599">
                <a:solidFill>
                  <a:srgbClr val="050571"/>
                </a:solidFill>
                <a:latin typeface="Arial Bold"/>
              </a:rPr>
              <a:t>Train and validation: 957  Test: 600 A= 94.73 % Sen = 96.41% Spec = 95.94% F1-Score = 93.79%</a:t>
            </a:r>
          </a:p>
        </p:txBody>
      </p:sp>
      <p:sp>
        <p:nvSpPr>
          <p:cNvPr id="21" name="TextBox 21"/>
          <p:cNvSpPr txBox="1"/>
          <p:nvPr/>
        </p:nvSpPr>
        <p:spPr>
          <a:xfrm>
            <a:off x="627459" y="4261714"/>
            <a:ext cx="2378802" cy="523208"/>
          </a:xfrm>
          <a:prstGeom prst="rect">
            <a:avLst/>
          </a:prstGeom>
        </p:spPr>
        <p:txBody>
          <a:bodyPr lIns="0" tIns="0" rIns="0" bIns="0" rtlCol="0" anchor="t">
            <a:spAutoFit/>
          </a:bodyPr>
          <a:lstStyle/>
          <a:p>
            <a:pPr algn="l">
              <a:lnSpc>
                <a:spcPts val="3900"/>
              </a:lnSpc>
            </a:pPr>
            <a:r>
              <a:rPr lang="en-US" sz="2799">
                <a:solidFill>
                  <a:srgbClr val="050571"/>
                </a:solidFill>
                <a:latin typeface="Arial Bold"/>
              </a:rPr>
              <a:t>Ferreira et al. </a:t>
            </a:r>
          </a:p>
        </p:txBody>
      </p:sp>
      <p:sp>
        <p:nvSpPr>
          <p:cNvPr id="22" name="TextBox 22"/>
          <p:cNvSpPr txBox="1"/>
          <p:nvPr/>
        </p:nvSpPr>
        <p:spPr>
          <a:xfrm>
            <a:off x="1447648" y="4757014"/>
            <a:ext cx="806567" cy="523208"/>
          </a:xfrm>
          <a:prstGeom prst="rect">
            <a:avLst/>
          </a:prstGeom>
        </p:spPr>
        <p:txBody>
          <a:bodyPr lIns="0" tIns="0" rIns="0" bIns="0" rtlCol="0" anchor="t">
            <a:spAutoFit/>
          </a:bodyPr>
          <a:lstStyle/>
          <a:p>
            <a:pPr algn="l">
              <a:lnSpc>
                <a:spcPts val="3900"/>
              </a:lnSpc>
            </a:pPr>
            <a:r>
              <a:rPr lang="en-US" sz="2799">
                <a:solidFill>
                  <a:srgbClr val="050571"/>
                </a:solidFill>
                <a:latin typeface="Arial Bold"/>
              </a:rPr>
              <a:t>2019</a:t>
            </a:r>
          </a:p>
        </p:txBody>
      </p:sp>
      <p:sp>
        <p:nvSpPr>
          <p:cNvPr id="23" name="TextBox 23"/>
          <p:cNvSpPr txBox="1"/>
          <p:nvPr/>
        </p:nvSpPr>
        <p:spPr>
          <a:xfrm>
            <a:off x="9708804" y="6852514"/>
            <a:ext cx="2157127" cy="523208"/>
          </a:xfrm>
          <a:prstGeom prst="rect">
            <a:avLst/>
          </a:prstGeom>
        </p:spPr>
        <p:txBody>
          <a:bodyPr lIns="0" tIns="0" rIns="0" bIns="0" rtlCol="0" anchor="t">
            <a:spAutoFit/>
          </a:bodyPr>
          <a:lstStyle/>
          <a:p>
            <a:pPr algn="l">
              <a:lnSpc>
                <a:spcPts val="3919"/>
              </a:lnSpc>
            </a:pPr>
            <a:r>
              <a:rPr lang="en-US" sz="2799">
                <a:solidFill>
                  <a:srgbClr val="050571"/>
                </a:solidFill>
                <a:latin typeface="Arial Bold"/>
              </a:rPr>
              <a:t>8350 Images</a:t>
            </a:r>
          </a:p>
        </p:txBody>
      </p:sp>
      <p:sp>
        <p:nvSpPr>
          <p:cNvPr id="24" name="TextBox 24"/>
          <p:cNvSpPr txBox="1"/>
          <p:nvPr/>
        </p:nvSpPr>
        <p:spPr>
          <a:xfrm>
            <a:off x="15864897" y="4544920"/>
            <a:ext cx="1905076" cy="523208"/>
          </a:xfrm>
          <a:prstGeom prst="rect">
            <a:avLst/>
          </a:prstGeom>
        </p:spPr>
        <p:txBody>
          <a:bodyPr lIns="0" tIns="0" rIns="0" bIns="0" rtlCol="0" anchor="t">
            <a:spAutoFit/>
          </a:bodyPr>
          <a:lstStyle/>
          <a:p>
            <a:pPr algn="l">
              <a:lnSpc>
                <a:spcPts val="3919"/>
              </a:lnSpc>
            </a:pPr>
            <a:r>
              <a:rPr lang="en-US" sz="2799">
                <a:solidFill>
                  <a:srgbClr val="050571"/>
                </a:solidFill>
                <a:latin typeface="Arial Bold"/>
              </a:rPr>
              <a:t>A = 96.18%</a:t>
            </a:r>
          </a:p>
        </p:txBody>
      </p:sp>
      <p:sp>
        <p:nvSpPr>
          <p:cNvPr id="25" name="TextBox 25"/>
          <p:cNvSpPr txBox="1"/>
          <p:nvPr/>
        </p:nvSpPr>
        <p:spPr>
          <a:xfrm>
            <a:off x="4064622" y="4405808"/>
            <a:ext cx="1986305" cy="855240"/>
          </a:xfrm>
          <a:prstGeom prst="rect">
            <a:avLst/>
          </a:prstGeom>
        </p:spPr>
        <p:txBody>
          <a:bodyPr lIns="0" tIns="0" rIns="0" bIns="0" rtlCol="0" anchor="t">
            <a:spAutoFit/>
          </a:bodyPr>
          <a:lstStyle/>
          <a:p>
            <a:pPr algn="ctr">
              <a:lnSpc>
                <a:spcPts val="3298"/>
              </a:lnSpc>
            </a:pPr>
            <a:r>
              <a:rPr lang="en-US" sz="2399">
                <a:solidFill>
                  <a:srgbClr val="050571"/>
                </a:solidFill>
                <a:latin typeface="Arial Bold"/>
              </a:rPr>
              <a:t>2 classes 12 ECG leads</a:t>
            </a:r>
          </a:p>
        </p:txBody>
      </p:sp>
      <p:sp>
        <p:nvSpPr>
          <p:cNvPr id="26" name="TextBox 26"/>
          <p:cNvSpPr txBox="1"/>
          <p:nvPr/>
        </p:nvSpPr>
        <p:spPr>
          <a:xfrm>
            <a:off x="12837100" y="4497019"/>
            <a:ext cx="2083899" cy="552345"/>
          </a:xfrm>
          <a:prstGeom prst="rect">
            <a:avLst/>
          </a:prstGeom>
        </p:spPr>
        <p:txBody>
          <a:bodyPr lIns="0" tIns="0" rIns="0" bIns="0" rtlCol="0" anchor="t">
            <a:spAutoFit/>
          </a:bodyPr>
          <a:lstStyle/>
          <a:p>
            <a:pPr algn="l">
              <a:lnSpc>
                <a:spcPts val="4198"/>
              </a:lnSpc>
            </a:pPr>
            <a:r>
              <a:rPr lang="en-US" sz="2999">
                <a:solidFill>
                  <a:srgbClr val="050571"/>
                </a:solidFill>
                <a:latin typeface="Arial"/>
              </a:rPr>
              <a:t>LBP + MLP </a:t>
            </a:r>
          </a:p>
        </p:txBody>
      </p:sp>
      <p:sp>
        <p:nvSpPr>
          <p:cNvPr id="27" name="TextBox 27"/>
          <p:cNvSpPr txBox="1"/>
          <p:nvPr/>
        </p:nvSpPr>
        <p:spPr>
          <a:xfrm>
            <a:off x="720928" y="6753882"/>
            <a:ext cx="2187988" cy="736568"/>
          </a:xfrm>
          <a:prstGeom prst="rect">
            <a:avLst/>
          </a:prstGeom>
        </p:spPr>
        <p:txBody>
          <a:bodyPr lIns="0" tIns="0" rIns="0" bIns="0" rtlCol="0" anchor="t">
            <a:spAutoFit/>
          </a:bodyPr>
          <a:lstStyle/>
          <a:p>
            <a:pPr algn="l">
              <a:lnSpc>
                <a:spcPts val="5599"/>
              </a:lnSpc>
            </a:pPr>
            <a:r>
              <a:rPr lang="en-US" sz="3999">
                <a:solidFill>
                  <a:srgbClr val="050571"/>
                </a:solidFill>
                <a:latin typeface="Arial"/>
              </a:rPr>
              <a:t>OurTeam</a:t>
            </a:r>
          </a:p>
        </p:txBody>
      </p:sp>
      <p:sp>
        <p:nvSpPr>
          <p:cNvPr id="28" name="TextBox 28"/>
          <p:cNvSpPr txBox="1"/>
          <p:nvPr/>
        </p:nvSpPr>
        <p:spPr>
          <a:xfrm>
            <a:off x="787156" y="8777068"/>
            <a:ext cx="2052999" cy="1109948"/>
          </a:xfrm>
          <a:prstGeom prst="rect">
            <a:avLst/>
          </a:prstGeom>
        </p:spPr>
        <p:txBody>
          <a:bodyPr lIns="0" tIns="0" rIns="0" bIns="0" rtlCol="0" anchor="t">
            <a:spAutoFit/>
          </a:bodyPr>
          <a:lstStyle/>
          <a:p>
            <a:pPr algn="ctr">
              <a:lnSpc>
                <a:spcPts val="4274"/>
              </a:lnSpc>
            </a:pPr>
            <a:r>
              <a:rPr lang="en-US" sz="3099">
                <a:solidFill>
                  <a:srgbClr val="050571"/>
                </a:solidFill>
                <a:latin typeface="Arial"/>
              </a:rPr>
              <a:t>Gliner et al. 2020</a:t>
            </a:r>
          </a:p>
        </p:txBody>
      </p:sp>
      <p:sp>
        <p:nvSpPr>
          <p:cNvPr id="29" name="TextBox 29"/>
          <p:cNvSpPr txBox="1"/>
          <p:nvPr/>
        </p:nvSpPr>
        <p:spPr>
          <a:xfrm>
            <a:off x="4382081" y="6830539"/>
            <a:ext cx="1338691" cy="576548"/>
          </a:xfrm>
          <a:prstGeom prst="rect">
            <a:avLst/>
          </a:prstGeom>
        </p:spPr>
        <p:txBody>
          <a:bodyPr lIns="0" tIns="0" rIns="0" bIns="0" rtlCol="0" anchor="t">
            <a:spAutoFit/>
          </a:bodyPr>
          <a:lstStyle/>
          <a:p>
            <a:pPr algn="l">
              <a:lnSpc>
                <a:spcPts val="4339"/>
              </a:lnSpc>
            </a:pPr>
            <a:r>
              <a:rPr lang="en-US" sz="3099">
                <a:solidFill>
                  <a:srgbClr val="050571"/>
                </a:solidFill>
                <a:latin typeface="Arial"/>
              </a:rPr>
              <a:t>5 Class</a:t>
            </a:r>
          </a:p>
        </p:txBody>
      </p:sp>
      <p:sp>
        <p:nvSpPr>
          <p:cNvPr id="30" name="TextBox 30"/>
          <p:cNvSpPr txBox="1"/>
          <p:nvPr/>
        </p:nvSpPr>
        <p:spPr>
          <a:xfrm>
            <a:off x="6793868" y="6332411"/>
            <a:ext cx="2105539" cy="1352550"/>
          </a:xfrm>
          <a:prstGeom prst="rect">
            <a:avLst/>
          </a:prstGeom>
        </p:spPr>
        <p:txBody>
          <a:bodyPr lIns="0" tIns="0" rIns="0" bIns="0" rtlCol="0" anchor="t">
            <a:spAutoFit/>
          </a:bodyPr>
          <a:lstStyle/>
          <a:p>
            <a:pPr algn="ctr">
              <a:lnSpc>
                <a:spcPts val="2100"/>
              </a:lnSpc>
            </a:pPr>
            <a:r>
              <a:rPr lang="en-US" sz="1500">
                <a:solidFill>
                  <a:srgbClr val="050571"/>
                </a:solidFill>
                <a:latin typeface="Arial Bold"/>
              </a:rPr>
              <a:t>Normal Abnrmal Mycrocardial History of Microcardial Covid_19</a:t>
            </a:r>
          </a:p>
        </p:txBody>
      </p:sp>
      <p:sp>
        <p:nvSpPr>
          <p:cNvPr id="31" name="TextBox 31"/>
          <p:cNvSpPr txBox="1"/>
          <p:nvPr/>
        </p:nvSpPr>
        <p:spPr>
          <a:xfrm>
            <a:off x="9557299" y="8800529"/>
            <a:ext cx="2466146" cy="1221667"/>
          </a:xfrm>
          <a:prstGeom prst="rect">
            <a:avLst/>
          </a:prstGeom>
        </p:spPr>
        <p:txBody>
          <a:bodyPr lIns="0" tIns="0" rIns="0" bIns="0" rtlCol="0" anchor="t">
            <a:spAutoFit/>
          </a:bodyPr>
          <a:lstStyle/>
          <a:p>
            <a:pPr algn="ctr">
              <a:lnSpc>
                <a:spcPts val="3150"/>
              </a:lnSpc>
            </a:pPr>
            <a:r>
              <a:rPr lang="en-US" sz="2299">
                <a:solidFill>
                  <a:srgbClr val="050571"/>
                </a:solidFill>
                <a:latin typeface="Arial Bold"/>
              </a:rPr>
              <a:t>41830 Digital and Image leads </a:t>
            </a:r>
          </a:p>
        </p:txBody>
      </p:sp>
      <p:sp>
        <p:nvSpPr>
          <p:cNvPr id="32" name="TextBox 32"/>
          <p:cNvSpPr txBox="1"/>
          <p:nvPr/>
        </p:nvSpPr>
        <p:spPr>
          <a:xfrm>
            <a:off x="12836509" y="6320600"/>
            <a:ext cx="2085213" cy="1221667"/>
          </a:xfrm>
          <a:prstGeom prst="rect">
            <a:avLst/>
          </a:prstGeom>
        </p:spPr>
        <p:txBody>
          <a:bodyPr lIns="0" tIns="0" rIns="0" bIns="0" rtlCol="0" anchor="t">
            <a:spAutoFit/>
          </a:bodyPr>
          <a:lstStyle/>
          <a:p>
            <a:pPr algn="ctr">
              <a:lnSpc>
                <a:spcPts val="3150"/>
              </a:lnSpc>
            </a:pPr>
            <a:r>
              <a:rPr lang="en-US" sz="2299">
                <a:solidFill>
                  <a:srgbClr val="050571"/>
                </a:solidFill>
                <a:latin typeface="Arial Bold"/>
              </a:rPr>
              <a:t>Mask and CNN Modal (inception_v3)</a:t>
            </a:r>
          </a:p>
        </p:txBody>
      </p:sp>
      <p:sp>
        <p:nvSpPr>
          <p:cNvPr id="33" name="TextBox 33"/>
          <p:cNvSpPr txBox="1"/>
          <p:nvPr/>
        </p:nvSpPr>
        <p:spPr>
          <a:xfrm>
            <a:off x="6753987" y="9068105"/>
            <a:ext cx="2187073" cy="1073077"/>
          </a:xfrm>
          <a:prstGeom prst="rect">
            <a:avLst/>
          </a:prstGeom>
        </p:spPr>
        <p:txBody>
          <a:bodyPr lIns="0" tIns="0" rIns="0" bIns="0" rtlCol="0" anchor="t">
            <a:spAutoFit/>
          </a:bodyPr>
          <a:lstStyle/>
          <a:p>
            <a:pPr algn="ctr">
              <a:lnSpc>
                <a:spcPts val="2775"/>
              </a:lnSpc>
            </a:pPr>
            <a:r>
              <a:rPr lang="en-US" sz="1999">
                <a:solidFill>
                  <a:srgbClr val="050571"/>
                </a:solidFill>
                <a:latin typeface="Arial Bold"/>
              </a:rPr>
              <a:t>AF, I-AVB, LBBB, RBBB, PAC, PVC, STD, and STE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D0E5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267094" y="2066792"/>
            <a:ext cx="5324475" cy="5210175"/>
          </a:xfrm>
          <a:custGeom>
            <a:avLst/>
            <a:gdLst/>
            <a:ahLst/>
            <a:cxnLst/>
            <a:rect l="l" t="t" r="r" b="b"/>
            <a:pathLst>
              <a:path w="5324475" h="5210175">
                <a:moveTo>
                  <a:pt x="0" y="0"/>
                </a:moveTo>
                <a:lnTo>
                  <a:pt x="5324475" y="0"/>
                </a:lnTo>
                <a:lnTo>
                  <a:pt x="5324475" y="5210175"/>
                </a:lnTo>
                <a:lnTo>
                  <a:pt x="0" y="5210175"/>
                </a:lnTo>
                <a:lnTo>
                  <a:pt x="0" y="0"/>
                </a:lnTo>
                <a:close/>
              </a:path>
            </a:pathLst>
          </a:custGeom>
          <a:blipFill>
            <a:blip r:embed="rId4"/>
            <a:stretch>
              <a:fillRect/>
            </a:stretch>
          </a:blipFill>
        </p:spPr>
      </p:sp>
      <p:sp>
        <p:nvSpPr>
          <p:cNvPr id="6" name="TextBox 6"/>
          <p:cNvSpPr txBox="1"/>
          <p:nvPr/>
        </p:nvSpPr>
        <p:spPr>
          <a:xfrm>
            <a:off x="3535080" y="5576992"/>
            <a:ext cx="4587135" cy="1304144"/>
          </a:xfrm>
          <a:prstGeom prst="rect">
            <a:avLst/>
          </a:prstGeom>
        </p:spPr>
        <p:txBody>
          <a:bodyPr lIns="0" tIns="0" rIns="0" bIns="0" rtlCol="0" anchor="t">
            <a:spAutoFit/>
          </a:bodyPr>
          <a:lstStyle/>
          <a:p>
            <a:pPr algn="l">
              <a:lnSpc>
                <a:spcPts val="10498"/>
              </a:lnSpc>
            </a:pPr>
            <a:r>
              <a:rPr lang="en-US" sz="7499">
                <a:solidFill>
                  <a:srgbClr val="FFFFFF"/>
                </a:solidFill>
                <a:latin typeface="Arimo Bold"/>
              </a:rPr>
              <a:t>DATASET</a:t>
            </a:r>
          </a:p>
        </p:txBody>
      </p:sp>
      <p:sp>
        <p:nvSpPr>
          <p:cNvPr id="7" name="TextBox 7"/>
          <p:cNvSpPr txBox="1"/>
          <p:nvPr/>
        </p:nvSpPr>
        <p:spPr>
          <a:xfrm>
            <a:off x="4974269" y="1814903"/>
            <a:ext cx="1584874" cy="1895056"/>
          </a:xfrm>
          <a:prstGeom prst="rect">
            <a:avLst/>
          </a:prstGeom>
        </p:spPr>
        <p:txBody>
          <a:bodyPr lIns="0" tIns="0" rIns="0" bIns="0" rtlCol="0" anchor="t">
            <a:spAutoFit/>
          </a:bodyPr>
          <a:lstStyle/>
          <a:p>
            <a:pPr algn="l">
              <a:lnSpc>
                <a:spcPts val="15399"/>
              </a:lnSpc>
            </a:pPr>
            <a:r>
              <a:rPr lang="en-US" sz="10999">
                <a:solidFill>
                  <a:srgbClr val="FFFFFF"/>
                </a:solidFill>
                <a:latin typeface="Arimo Bold"/>
              </a:rPr>
              <a:t>06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3542271" y="-5876087"/>
            <a:ext cx="10180158" cy="9582236"/>
          </a:xfrm>
          <a:custGeom>
            <a:avLst/>
            <a:gdLst/>
            <a:ahLst/>
            <a:cxnLst/>
            <a:rect l="l" t="t" r="r" b="b"/>
            <a:pathLst>
              <a:path w="10180158" h="9582236">
                <a:moveTo>
                  <a:pt x="0" y="0"/>
                </a:moveTo>
                <a:lnTo>
                  <a:pt x="10180158" y="0"/>
                </a:lnTo>
                <a:lnTo>
                  <a:pt x="10180158" y="9582236"/>
                </a:lnTo>
                <a:lnTo>
                  <a:pt x="0" y="95822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6756" y="2417702"/>
            <a:ext cx="2223992" cy="2223611"/>
            <a:chOff x="0" y="0"/>
            <a:chExt cx="2965323" cy="2964815"/>
          </a:xfrm>
        </p:grpSpPr>
        <p:sp>
          <p:nvSpPr>
            <p:cNvPr id="4" name="Freeform 4"/>
            <p:cNvSpPr/>
            <p:nvPr/>
          </p:nvSpPr>
          <p:spPr>
            <a:xfrm>
              <a:off x="0" y="0"/>
              <a:ext cx="2964942" cy="2964815"/>
            </a:xfrm>
            <a:custGeom>
              <a:avLst/>
              <a:gdLst/>
              <a:ahLst/>
              <a:cxnLst/>
              <a:rect l="l" t="t" r="r" b="b"/>
              <a:pathLst>
                <a:path w="2964942" h="2964815">
                  <a:moveTo>
                    <a:pt x="1482344" y="0"/>
                  </a:moveTo>
                  <a:lnTo>
                    <a:pt x="1337056" y="7112"/>
                  </a:lnTo>
                  <a:cubicBezTo>
                    <a:pt x="1288669" y="11811"/>
                    <a:pt x="1240790" y="18923"/>
                    <a:pt x="1193165" y="28448"/>
                  </a:cubicBezTo>
                  <a:lnTo>
                    <a:pt x="1051941" y="63754"/>
                  </a:lnTo>
                  <a:cubicBezTo>
                    <a:pt x="1005459" y="77851"/>
                    <a:pt x="959739" y="94107"/>
                    <a:pt x="914908" y="112776"/>
                  </a:cubicBezTo>
                  <a:lnTo>
                    <a:pt x="783336" y="175006"/>
                  </a:lnTo>
                  <a:cubicBezTo>
                    <a:pt x="740537" y="197866"/>
                    <a:pt x="698881" y="222758"/>
                    <a:pt x="658495" y="249809"/>
                  </a:cubicBezTo>
                  <a:lnTo>
                    <a:pt x="541655" y="336423"/>
                  </a:lnTo>
                  <a:cubicBezTo>
                    <a:pt x="504063" y="367284"/>
                    <a:pt x="468122" y="399796"/>
                    <a:pt x="433832" y="434086"/>
                  </a:cubicBezTo>
                  <a:lnTo>
                    <a:pt x="336042" y="541909"/>
                  </a:lnTo>
                  <a:cubicBezTo>
                    <a:pt x="305181" y="579501"/>
                    <a:pt x="276352" y="618363"/>
                    <a:pt x="249301" y="658749"/>
                  </a:cubicBezTo>
                  <a:lnTo>
                    <a:pt x="174498" y="783590"/>
                  </a:lnTo>
                  <a:cubicBezTo>
                    <a:pt x="151638" y="826389"/>
                    <a:pt x="130810" y="870204"/>
                    <a:pt x="112268" y="915162"/>
                  </a:cubicBezTo>
                  <a:lnTo>
                    <a:pt x="63373" y="1051941"/>
                  </a:lnTo>
                  <a:cubicBezTo>
                    <a:pt x="49276" y="1098423"/>
                    <a:pt x="37465" y="1145540"/>
                    <a:pt x="27940" y="1193165"/>
                  </a:cubicBezTo>
                  <a:lnTo>
                    <a:pt x="6604" y="1337056"/>
                  </a:lnTo>
                  <a:cubicBezTo>
                    <a:pt x="3175" y="1372489"/>
                    <a:pt x="889" y="1407922"/>
                    <a:pt x="0" y="1443355"/>
                  </a:cubicBezTo>
                  <a:lnTo>
                    <a:pt x="0" y="1443355"/>
                  </a:lnTo>
                  <a:lnTo>
                    <a:pt x="0" y="1492758"/>
                  </a:lnTo>
                  <a:lnTo>
                    <a:pt x="6604" y="1627632"/>
                  </a:lnTo>
                  <a:cubicBezTo>
                    <a:pt x="11303" y="1676019"/>
                    <a:pt x="18542" y="1723898"/>
                    <a:pt x="27940" y="1771523"/>
                  </a:cubicBezTo>
                  <a:lnTo>
                    <a:pt x="63246" y="1912620"/>
                  </a:lnTo>
                  <a:cubicBezTo>
                    <a:pt x="77343" y="1959102"/>
                    <a:pt x="93726" y="2004695"/>
                    <a:pt x="112268" y="2049653"/>
                  </a:cubicBezTo>
                  <a:lnTo>
                    <a:pt x="174498" y="2181225"/>
                  </a:lnTo>
                  <a:cubicBezTo>
                    <a:pt x="197358" y="2224024"/>
                    <a:pt x="222377" y="2265680"/>
                    <a:pt x="249301" y="2306066"/>
                  </a:cubicBezTo>
                  <a:lnTo>
                    <a:pt x="336042" y="2422906"/>
                  </a:lnTo>
                  <a:cubicBezTo>
                    <a:pt x="366903" y="2460498"/>
                    <a:pt x="399415" y="2496312"/>
                    <a:pt x="433832" y="2530729"/>
                  </a:cubicBezTo>
                  <a:lnTo>
                    <a:pt x="541655" y="2628392"/>
                  </a:lnTo>
                  <a:cubicBezTo>
                    <a:pt x="579247" y="2659253"/>
                    <a:pt x="618109" y="2688082"/>
                    <a:pt x="658495" y="2715006"/>
                  </a:cubicBezTo>
                  <a:lnTo>
                    <a:pt x="783336" y="2789809"/>
                  </a:lnTo>
                  <a:cubicBezTo>
                    <a:pt x="826135" y="2812669"/>
                    <a:pt x="870077" y="2833370"/>
                    <a:pt x="914908" y="2852039"/>
                  </a:cubicBezTo>
                  <a:lnTo>
                    <a:pt x="1051941" y="2901061"/>
                  </a:lnTo>
                  <a:cubicBezTo>
                    <a:pt x="1098423" y="2915158"/>
                    <a:pt x="1145413" y="2926969"/>
                    <a:pt x="1193038" y="2936367"/>
                  </a:cubicBezTo>
                  <a:lnTo>
                    <a:pt x="1336929" y="2957703"/>
                  </a:lnTo>
                  <a:lnTo>
                    <a:pt x="1481709" y="2964815"/>
                  </a:lnTo>
                  <a:cubicBezTo>
                    <a:pt x="1481836" y="2964815"/>
                    <a:pt x="1482090" y="2964815"/>
                    <a:pt x="1482217" y="2964815"/>
                  </a:cubicBezTo>
                  <a:lnTo>
                    <a:pt x="1627505" y="2957703"/>
                  </a:lnTo>
                  <a:cubicBezTo>
                    <a:pt x="1675892" y="2953004"/>
                    <a:pt x="1723771" y="2945892"/>
                    <a:pt x="1771396" y="2936367"/>
                  </a:cubicBezTo>
                  <a:lnTo>
                    <a:pt x="1912493" y="2901061"/>
                  </a:lnTo>
                  <a:cubicBezTo>
                    <a:pt x="1958975" y="2886964"/>
                    <a:pt x="2004695" y="2870708"/>
                    <a:pt x="2049526" y="2852039"/>
                  </a:cubicBezTo>
                  <a:lnTo>
                    <a:pt x="2181098" y="2789809"/>
                  </a:lnTo>
                  <a:cubicBezTo>
                    <a:pt x="2223897" y="2766949"/>
                    <a:pt x="2265553" y="2742057"/>
                    <a:pt x="2305939" y="2715006"/>
                  </a:cubicBezTo>
                  <a:lnTo>
                    <a:pt x="2422779" y="2628392"/>
                  </a:lnTo>
                  <a:cubicBezTo>
                    <a:pt x="2460371" y="2597531"/>
                    <a:pt x="2496312" y="2565019"/>
                    <a:pt x="2530602" y="2530729"/>
                  </a:cubicBezTo>
                  <a:lnTo>
                    <a:pt x="2628392" y="2422906"/>
                  </a:lnTo>
                  <a:cubicBezTo>
                    <a:pt x="2659253" y="2385314"/>
                    <a:pt x="2688082" y="2346452"/>
                    <a:pt x="2715133" y="2306066"/>
                  </a:cubicBezTo>
                  <a:lnTo>
                    <a:pt x="2789936" y="2181225"/>
                  </a:lnTo>
                  <a:cubicBezTo>
                    <a:pt x="2812796" y="2138426"/>
                    <a:pt x="2833624" y="2094611"/>
                    <a:pt x="2852166" y="2049653"/>
                  </a:cubicBezTo>
                  <a:lnTo>
                    <a:pt x="2901188" y="1912620"/>
                  </a:lnTo>
                  <a:cubicBezTo>
                    <a:pt x="2915285" y="1866138"/>
                    <a:pt x="2927096" y="1819148"/>
                    <a:pt x="2936494" y="1771523"/>
                  </a:cubicBezTo>
                  <a:lnTo>
                    <a:pt x="2957830" y="1627632"/>
                  </a:lnTo>
                  <a:cubicBezTo>
                    <a:pt x="2962529" y="1579245"/>
                    <a:pt x="2964942" y="1530858"/>
                    <a:pt x="2964942" y="1482344"/>
                  </a:cubicBezTo>
                  <a:lnTo>
                    <a:pt x="2957830" y="1337056"/>
                  </a:lnTo>
                  <a:cubicBezTo>
                    <a:pt x="2953131" y="1288669"/>
                    <a:pt x="2945892" y="1240790"/>
                    <a:pt x="2936494" y="1193165"/>
                  </a:cubicBezTo>
                  <a:lnTo>
                    <a:pt x="2901188" y="1052068"/>
                  </a:lnTo>
                  <a:cubicBezTo>
                    <a:pt x="2887091" y="1005586"/>
                    <a:pt x="2870708" y="959993"/>
                    <a:pt x="2852166" y="915035"/>
                  </a:cubicBezTo>
                  <a:lnTo>
                    <a:pt x="2789936" y="783463"/>
                  </a:lnTo>
                  <a:cubicBezTo>
                    <a:pt x="2767076" y="740664"/>
                    <a:pt x="2742057" y="699008"/>
                    <a:pt x="2715133" y="658622"/>
                  </a:cubicBezTo>
                  <a:lnTo>
                    <a:pt x="2628392" y="541782"/>
                  </a:lnTo>
                  <a:cubicBezTo>
                    <a:pt x="2597531" y="504190"/>
                    <a:pt x="2565019" y="468376"/>
                    <a:pt x="2530602" y="433959"/>
                  </a:cubicBezTo>
                  <a:lnTo>
                    <a:pt x="2422779" y="336296"/>
                  </a:lnTo>
                  <a:cubicBezTo>
                    <a:pt x="2385187" y="305435"/>
                    <a:pt x="2346325" y="276606"/>
                    <a:pt x="2305939" y="249682"/>
                  </a:cubicBezTo>
                  <a:lnTo>
                    <a:pt x="2181098" y="174879"/>
                  </a:lnTo>
                  <a:cubicBezTo>
                    <a:pt x="2138299" y="152019"/>
                    <a:pt x="2094357" y="131318"/>
                    <a:pt x="2049526" y="112649"/>
                  </a:cubicBezTo>
                  <a:lnTo>
                    <a:pt x="1912874" y="63754"/>
                  </a:lnTo>
                  <a:cubicBezTo>
                    <a:pt x="1866392" y="49657"/>
                    <a:pt x="1819402" y="37846"/>
                    <a:pt x="1771777" y="28448"/>
                  </a:cubicBezTo>
                  <a:lnTo>
                    <a:pt x="1627759" y="7112"/>
                  </a:lnTo>
                  <a:lnTo>
                    <a:pt x="1482979" y="0"/>
                  </a:lnTo>
                  <a:close/>
                </a:path>
              </a:pathLst>
            </a:custGeom>
            <a:blipFill>
              <a:blip r:embed="rId4"/>
              <a:stretch>
                <a:fillRect r="-18" b="-23"/>
              </a:stretch>
            </a:blipFill>
          </p:spPr>
        </p:sp>
      </p:grpSp>
      <p:sp>
        <p:nvSpPr>
          <p:cNvPr id="5" name="Freeform 5"/>
          <p:cNvSpPr/>
          <p:nvPr/>
        </p:nvSpPr>
        <p:spPr>
          <a:xfrm>
            <a:off x="86116" y="2397042"/>
            <a:ext cx="2264893" cy="2264893"/>
          </a:xfrm>
          <a:custGeom>
            <a:avLst/>
            <a:gdLst/>
            <a:ahLst/>
            <a:cxnLst/>
            <a:rect l="l" t="t" r="r" b="b"/>
            <a:pathLst>
              <a:path w="2264893" h="2264893">
                <a:moveTo>
                  <a:pt x="0" y="0"/>
                </a:moveTo>
                <a:lnTo>
                  <a:pt x="2264892" y="0"/>
                </a:lnTo>
                <a:lnTo>
                  <a:pt x="2264892" y="2264893"/>
                </a:lnTo>
                <a:lnTo>
                  <a:pt x="0" y="22648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a:grpSpLocks noChangeAspect="1"/>
          </p:cNvGrpSpPr>
          <p:nvPr/>
        </p:nvGrpSpPr>
        <p:grpSpPr>
          <a:xfrm>
            <a:off x="2635387" y="2358914"/>
            <a:ext cx="2215677" cy="2215296"/>
            <a:chOff x="0" y="0"/>
            <a:chExt cx="2954236" cy="2953728"/>
          </a:xfrm>
        </p:grpSpPr>
        <p:sp>
          <p:nvSpPr>
            <p:cNvPr id="7" name="Freeform 7"/>
            <p:cNvSpPr/>
            <p:nvPr/>
          </p:nvSpPr>
          <p:spPr>
            <a:xfrm>
              <a:off x="0" y="0"/>
              <a:ext cx="2954274" cy="2953766"/>
            </a:xfrm>
            <a:custGeom>
              <a:avLst/>
              <a:gdLst/>
              <a:ahLst/>
              <a:cxnLst/>
              <a:rect l="l" t="t" r="r" b="b"/>
              <a:pathLst>
                <a:path w="2954274" h="2953766">
                  <a:moveTo>
                    <a:pt x="1477391" y="0"/>
                  </a:moveTo>
                  <a:cubicBezTo>
                    <a:pt x="1477264" y="0"/>
                    <a:pt x="1477010" y="0"/>
                    <a:pt x="1476883" y="0"/>
                  </a:cubicBezTo>
                  <a:lnTo>
                    <a:pt x="1332103" y="7112"/>
                  </a:lnTo>
                  <a:cubicBezTo>
                    <a:pt x="1283970" y="11811"/>
                    <a:pt x="1236091" y="18923"/>
                    <a:pt x="1188720" y="28321"/>
                  </a:cubicBezTo>
                  <a:lnTo>
                    <a:pt x="1048004" y="63500"/>
                  </a:lnTo>
                  <a:cubicBezTo>
                    <a:pt x="1001649" y="77470"/>
                    <a:pt x="956183" y="93853"/>
                    <a:pt x="911479" y="112268"/>
                  </a:cubicBezTo>
                  <a:lnTo>
                    <a:pt x="780415" y="174244"/>
                  </a:lnTo>
                  <a:cubicBezTo>
                    <a:pt x="737743" y="197104"/>
                    <a:pt x="696341" y="221869"/>
                    <a:pt x="656082" y="248793"/>
                  </a:cubicBezTo>
                  <a:lnTo>
                    <a:pt x="539623" y="335153"/>
                  </a:lnTo>
                  <a:cubicBezTo>
                    <a:pt x="502158" y="365887"/>
                    <a:pt x="466471" y="398272"/>
                    <a:pt x="432181" y="432435"/>
                  </a:cubicBezTo>
                  <a:lnTo>
                    <a:pt x="334899" y="539750"/>
                  </a:lnTo>
                  <a:cubicBezTo>
                    <a:pt x="304165" y="577088"/>
                    <a:pt x="275463" y="615950"/>
                    <a:pt x="248539" y="656209"/>
                  </a:cubicBezTo>
                  <a:lnTo>
                    <a:pt x="173990" y="780542"/>
                  </a:lnTo>
                  <a:cubicBezTo>
                    <a:pt x="151130" y="823214"/>
                    <a:pt x="130556" y="866902"/>
                    <a:pt x="112014" y="911606"/>
                  </a:cubicBezTo>
                  <a:lnTo>
                    <a:pt x="63119" y="1048004"/>
                  </a:lnTo>
                  <a:cubicBezTo>
                    <a:pt x="49022" y="1094359"/>
                    <a:pt x="37338" y="1141222"/>
                    <a:pt x="27940" y="1188720"/>
                  </a:cubicBezTo>
                  <a:lnTo>
                    <a:pt x="6604" y="1332103"/>
                  </a:lnTo>
                  <a:cubicBezTo>
                    <a:pt x="3175" y="1367409"/>
                    <a:pt x="889" y="1402715"/>
                    <a:pt x="0" y="1438021"/>
                  </a:cubicBezTo>
                  <a:lnTo>
                    <a:pt x="0" y="1438021"/>
                  </a:lnTo>
                  <a:lnTo>
                    <a:pt x="0" y="1487170"/>
                  </a:lnTo>
                  <a:lnTo>
                    <a:pt x="6604" y="1621536"/>
                  </a:lnTo>
                  <a:cubicBezTo>
                    <a:pt x="11303" y="1669669"/>
                    <a:pt x="18415" y="1717421"/>
                    <a:pt x="27940" y="1764919"/>
                  </a:cubicBezTo>
                  <a:lnTo>
                    <a:pt x="63119" y="1905508"/>
                  </a:lnTo>
                  <a:cubicBezTo>
                    <a:pt x="77216" y="1951863"/>
                    <a:pt x="93472" y="1997329"/>
                    <a:pt x="112014" y="2042033"/>
                  </a:cubicBezTo>
                  <a:lnTo>
                    <a:pt x="173990" y="2173097"/>
                  </a:lnTo>
                  <a:cubicBezTo>
                    <a:pt x="196850" y="2215769"/>
                    <a:pt x="221615" y="2257171"/>
                    <a:pt x="248539" y="2297430"/>
                  </a:cubicBezTo>
                  <a:lnTo>
                    <a:pt x="334899" y="2413889"/>
                  </a:lnTo>
                  <a:cubicBezTo>
                    <a:pt x="365633" y="2451227"/>
                    <a:pt x="398018" y="2487041"/>
                    <a:pt x="432308" y="2521331"/>
                  </a:cubicBezTo>
                  <a:lnTo>
                    <a:pt x="539750" y="2618613"/>
                  </a:lnTo>
                  <a:cubicBezTo>
                    <a:pt x="577215" y="2649347"/>
                    <a:pt x="615950" y="2678049"/>
                    <a:pt x="656209" y="2704973"/>
                  </a:cubicBezTo>
                  <a:lnTo>
                    <a:pt x="780542" y="2779522"/>
                  </a:lnTo>
                  <a:cubicBezTo>
                    <a:pt x="823214" y="2802255"/>
                    <a:pt x="866902" y="2822956"/>
                    <a:pt x="911606" y="2841498"/>
                  </a:cubicBezTo>
                  <a:lnTo>
                    <a:pt x="1048131" y="2890266"/>
                  </a:lnTo>
                  <a:cubicBezTo>
                    <a:pt x="1094486" y="2904236"/>
                    <a:pt x="1141349" y="2916047"/>
                    <a:pt x="1188720" y="2925445"/>
                  </a:cubicBezTo>
                  <a:lnTo>
                    <a:pt x="1332103" y="2946654"/>
                  </a:lnTo>
                  <a:lnTo>
                    <a:pt x="1476375" y="2953766"/>
                  </a:lnTo>
                  <a:cubicBezTo>
                    <a:pt x="1476502" y="2953766"/>
                    <a:pt x="1476756" y="2953766"/>
                    <a:pt x="1476883" y="2953766"/>
                  </a:cubicBezTo>
                  <a:lnTo>
                    <a:pt x="1621663" y="2946654"/>
                  </a:lnTo>
                  <a:cubicBezTo>
                    <a:pt x="1669796" y="2941955"/>
                    <a:pt x="1717675" y="2934843"/>
                    <a:pt x="1765046" y="2925445"/>
                  </a:cubicBezTo>
                  <a:lnTo>
                    <a:pt x="1905635" y="2890266"/>
                  </a:lnTo>
                  <a:cubicBezTo>
                    <a:pt x="1951990" y="2876296"/>
                    <a:pt x="1997456" y="2859913"/>
                    <a:pt x="2042160" y="2841498"/>
                  </a:cubicBezTo>
                  <a:lnTo>
                    <a:pt x="2173224" y="2779522"/>
                  </a:lnTo>
                  <a:cubicBezTo>
                    <a:pt x="2215896" y="2756789"/>
                    <a:pt x="2257298" y="2731897"/>
                    <a:pt x="2297557" y="2704973"/>
                  </a:cubicBezTo>
                  <a:lnTo>
                    <a:pt x="2414016" y="2618613"/>
                  </a:lnTo>
                  <a:cubicBezTo>
                    <a:pt x="2451481" y="2587879"/>
                    <a:pt x="2487168" y="2555494"/>
                    <a:pt x="2521458" y="2521331"/>
                  </a:cubicBezTo>
                  <a:lnTo>
                    <a:pt x="2618867" y="2413889"/>
                  </a:lnTo>
                  <a:cubicBezTo>
                    <a:pt x="2649601" y="2376551"/>
                    <a:pt x="2678303" y="2337689"/>
                    <a:pt x="2705227" y="2297430"/>
                  </a:cubicBezTo>
                  <a:lnTo>
                    <a:pt x="2779776" y="2173097"/>
                  </a:lnTo>
                  <a:cubicBezTo>
                    <a:pt x="2802636" y="2130425"/>
                    <a:pt x="2823210" y="2086737"/>
                    <a:pt x="2841752" y="2042033"/>
                  </a:cubicBezTo>
                  <a:lnTo>
                    <a:pt x="2890647" y="1905508"/>
                  </a:lnTo>
                  <a:cubicBezTo>
                    <a:pt x="2904744" y="1859153"/>
                    <a:pt x="2916428" y="1812290"/>
                    <a:pt x="2925826" y="1764919"/>
                  </a:cubicBezTo>
                  <a:lnTo>
                    <a:pt x="2947162" y="1621536"/>
                  </a:lnTo>
                  <a:cubicBezTo>
                    <a:pt x="2951861" y="1573403"/>
                    <a:pt x="2954274" y="1525143"/>
                    <a:pt x="2954274" y="1476756"/>
                  </a:cubicBezTo>
                  <a:lnTo>
                    <a:pt x="2947162" y="1331976"/>
                  </a:lnTo>
                  <a:cubicBezTo>
                    <a:pt x="2942463" y="1283843"/>
                    <a:pt x="2935351" y="1236091"/>
                    <a:pt x="2925826" y="1188593"/>
                  </a:cubicBezTo>
                  <a:lnTo>
                    <a:pt x="2890647" y="1048004"/>
                  </a:lnTo>
                  <a:cubicBezTo>
                    <a:pt x="2876550" y="1001649"/>
                    <a:pt x="2860294" y="956183"/>
                    <a:pt x="2841752" y="911479"/>
                  </a:cubicBezTo>
                  <a:lnTo>
                    <a:pt x="2779776" y="780415"/>
                  </a:lnTo>
                  <a:cubicBezTo>
                    <a:pt x="2756916" y="737743"/>
                    <a:pt x="2732151" y="696341"/>
                    <a:pt x="2705227" y="656082"/>
                  </a:cubicBezTo>
                  <a:lnTo>
                    <a:pt x="2618867" y="539623"/>
                  </a:lnTo>
                  <a:cubicBezTo>
                    <a:pt x="2588133" y="502285"/>
                    <a:pt x="2555748" y="466471"/>
                    <a:pt x="2521458" y="432181"/>
                  </a:cubicBezTo>
                  <a:lnTo>
                    <a:pt x="2414016" y="334899"/>
                  </a:lnTo>
                  <a:cubicBezTo>
                    <a:pt x="2376551" y="304165"/>
                    <a:pt x="2337816" y="275463"/>
                    <a:pt x="2297557" y="248539"/>
                  </a:cubicBezTo>
                  <a:lnTo>
                    <a:pt x="2173224" y="173990"/>
                  </a:lnTo>
                  <a:cubicBezTo>
                    <a:pt x="2130552" y="151257"/>
                    <a:pt x="2086864" y="130556"/>
                    <a:pt x="2042160" y="112014"/>
                  </a:cubicBezTo>
                  <a:lnTo>
                    <a:pt x="1905635" y="63500"/>
                  </a:lnTo>
                  <a:cubicBezTo>
                    <a:pt x="1859280" y="49530"/>
                    <a:pt x="1812417" y="37719"/>
                    <a:pt x="1765046" y="28321"/>
                  </a:cubicBezTo>
                  <a:lnTo>
                    <a:pt x="1621663" y="7112"/>
                  </a:lnTo>
                  <a:lnTo>
                    <a:pt x="1477391" y="0"/>
                  </a:lnTo>
                  <a:close/>
                </a:path>
              </a:pathLst>
            </a:custGeom>
            <a:blipFill>
              <a:blip r:embed="rId7"/>
              <a:stretch>
                <a:fillRect t="-38888" r="-4" b="-38951"/>
              </a:stretch>
            </a:blipFill>
          </p:spPr>
        </p:sp>
      </p:grpSp>
      <p:sp>
        <p:nvSpPr>
          <p:cNvPr id="8" name="Freeform 8"/>
          <p:cNvSpPr/>
          <p:nvPr/>
        </p:nvSpPr>
        <p:spPr>
          <a:xfrm>
            <a:off x="2614822" y="2338340"/>
            <a:ext cx="2256425" cy="2256415"/>
          </a:xfrm>
          <a:custGeom>
            <a:avLst/>
            <a:gdLst/>
            <a:ahLst/>
            <a:cxnLst/>
            <a:rect l="l" t="t" r="r" b="b"/>
            <a:pathLst>
              <a:path w="2256425" h="2256415">
                <a:moveTo>
                  <a:pt x="0" y="0"/>
                </a:moveTo>
                <a:lnTo>
                  <a:pt x="2256425" y="0"/>
                </a:lnTo>
                <a:lnTo>
                  <a:pt x="2256425" y="2256415"/>
                </a:lnTo>
                <a:lnTo>
                  <a:pt x="0" y="2256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a:grpSpLocks noChangeAspect="1"/>
          </p:cNvGrpSpPr>
          <p:nvPr/>
        </p:nvGrpSpPr>
        <p:grpSpPr>
          <a:xfrm>
            <a:off x="5243112" y="2417540"/>
            <a:ext cx="2216058" cy="2215296"/>
            <a:chOff x="0" y="0"/>
            <a:chExt cx="2954744" cy="2953728"/>
          </a:xfrm>
        </p:grpSpPr>
        <p:sp>
          <p:nvSpPr>
            <p:cNvPr id="10" name="Freeform 10"/>
            <p:cNvSpPr/>
            <p:nvPr/>
          </p:nvSpPr>
          <p:spPr>
            <a:xfrm>
              <a:off x="0" y="0"/>
              <a:ext cx="2954782" cy="2953893"/>
            </a:xfrm>
            <a:custGeom>
              <a:avLst/>
              <a:gdLst/>
              <a:ahLst/>
              <a:cxnLst/>
              <a:rect l="l" t="t" r="r" b="b"/>
              <a:pathLst>
                <a:path w="2954782" h="2953893">
                  <a:moveTo>
                    <a:pt x="1477391" y="0"/>
                  </a:moveTo>
                  <a:lnTo>
                    <a:pt x="1332611" y="7112"/>
                  </a:lnTo>
                  <a:cubicBezTo>
                    <a:pt x="1284478" y="11811"/>
                    <a:pt x="1236599" y="18923"/>
                    <a:pt x="1189228" y="28321"/>
                  </a:cubicBezTo>
                  <a:lnTo>
                    <a:pt x="1048512" y="63500"/>
                  </a:lnTo>
                  <a:cubicBezTo>
                    <a:pt x="1002157" y="77470"/>
                    <a:pt x="956691" y="93853"/>
                    <a:pt x="911987" y="112268"/>
                  </a:cubicBezTo>
                  <a:lnTo>
                    <a:pt x="780923" y="174244"/>
                  </a:lnTo>
                  <a:cubicBezTo>
                    <a:pt x="738251" y="196977"/>
                    <a:pt x="696849" y="221869"/>
                    <a:pt x="656590" y="248793"/>
                  </a:cubicBezTo>
                  <a:lnTo>
                    <a:pt x="540131" y="335153"/>
                  </a:lnTo>
                  <a:cubicBezTo>
                    <a:pt x="502666" y="365887"/>
                    <a:pt x="466979" y="398272"/>
                    <a:pt x="432689" y="432435"/>
                  </a:cubicBezTo>
                  <a:lnTo>
                    <a:pt x="335407" y="539750"/>
                  </a:lnTo>
                  <a:cubicBezTo>
                    <a:pt x="304673" y="577088"/>
                    <a:pt x="275971" y="615950"/>
                    <a:pt x="249047" y="656209"/>
                  </a:cubicBezTo>
                  <a:lnTo>
                    <a:pt x="174498" y="780542"/>
                  </a:lnTo>
                  <a:cubicBezTo>
                    <a:pt x="151638" y="823214"/>
                    <a:pt x="131064" y="866902"/>
                    <a:pt x="112522" y="911606"/>
                  </a:cubicBezTo>
                  <a:lnTo>
                    <a:pt x="63627" y="1048004"/>
                  </a:lnTo>
                  <a:cubicBezTo>
                    <a:pt x="49530" y="1094359"/>
                    <a:pt x="37846" y="1141222"/>
                    <a:pt x="28448" y="1188720"/>
                  </a:cubicBezTo>
                  <a:lnTo>
                    <a:pt x="7112" y="1332103"/>
                  </a:lnTo>
                  <a:cubicBezTo>
                    <a:pt x="2413" y="1380236"/>
                    <a:pt x="0" y="1428496"/>
                    <a:pt x="0" y="1476883"/>
                  </a:cubicBezTo>
                  <a:lnTo>
                    <a:pt x="7112" y="1621663"/>
                  </a:lnTo>
                  <a:cubicBezTo>
                    <a:pt x="11811" y="1669796"/>
                    <a:pt x="18923" y="1717548"/>
                    <a:pt x="28448" y="1765046"/>
                  </a:cubicBezTo>
                  <a:lnTo>
                    <a:pt x="63627" y="1905635"/>
                  </a:lnTo>
                  <a:cubicBezTo>
                    <a:pt x="77724" y="1951990"/>
                    <a:pt x="93980" y="1997456"/>
                    <a:pt x="112522" y="2042160"/>
                  </a:cubicBezTo>
                  <a:lnTo>
                    <a:pt x="174498" y="2173224"/>
                  </a:lnTo>
                  <a:cubicBezTo>
                    <a:pt x="197358" y="2215896"/>
                    <a:pt x="222123" y="2257298"/>
                    <a:pt x="249047" y="2297557"/>
                  </a:cubicBezTo>
                  <a:lnTo>
                    <a:pt x="335407" y="2414016"/>
                  </a:lnTo>
                  <a:cubicBezTo>
                    <a:pt x="366141" y="2451354"/>
                    <a:pt x="398526" y="2487168"/>
                    <a:pt x="432816" y="2521458"/>
                  </a:cubicBezTo>
                  <a:lnTo>
                    <a:pt x="540258" y="2618740"/>
                  </a:lnTo>
                  <a:cubicBezTo>
                    <a:pt x="577723" y="2649474"/>
                    <a:pt x="616458" y="2678176"/>
                    <a:pt x="656717" y="2705100"/>
                  </a:cubicBezTo>
                  <a:lnTo>
                    <a:pt x="781050" y="2779649"/>
                  </a:lnTo>
                  <a:cubicBezTo>
                    <a:pt x="823722" y="2802382"/>
                    <a:pt x="867410" y="2823083"/>
                    <a:pt x="912114" y="2841625"/>
                  </a:cubicBezTo>
                  <a:lnTo>
                    <a:pt x="1048639" y="2890393"/>
                  </a:lnTo>
                  <a:cubicBezTo>
                    <a:pt x="1094994" y="2904363"/>
                    <a:pt x="1141857" y="2916174"/>
                    <a:pt x="1189228" y="2925572"/>
                  </a:cubicBezTo>
                  <a:lnTo>
                    <a:pt x="1332611" y="2946781"/>
                  </a:lnTo>
                  <a:lnTo>
                    <a:pt x="1476883" y="2953893"/>
                  </a:lnTo>
                  <a:cubicBezTo>
                    <a:pt x="1477010" y="2953893"/>
                    <a:pt x="1477264" y="2953893"/>
                    <a:pt x="1477391" y="2953893"/>
                  </a:cubicBezTo>
                  <a:lnTo>
                    <a:pt x="1622171" y="2946781"/>
                  </a:lnTo>
                  <a:cubicBezTo>
                    <a:pt x="1670304" y="2942082"/>
                    <a:pt x="1718056" y="2934970"/>
                    <a:pt x="1765554" y="2925572"/>
                  </a:cubicBezTo>
                  <a:lnTo>
                    <a:pt x="1906143" y="2890393"/>
                  </a:lnTo>
                  <a:cubicBezTo>
                    <a:pt x="1952498" y="2876423"/>
                    <a:pt x="1997964" y="2860040"/>
                    <a:pt x="2042668" y="2841625"/>
                  </a:cubicBezTo>
                  <a:lnTo>
                    <a:pt x="2173732" y="2779649"/>
                  </a:lnTo>
                  <a:cubicBezTo>
                    <a:pt x="2216404" y="2756916"/>
                    <a:pt x="2257806" y="2732024"/>
                    <a:pt x="2298065" y="2705100"/>
                  </a:cubicBezTo>
                  <a:lnTo>
                    <a:pt x="2414524" y="2618740"/>
                  </a:lnTo>
                  <a:cubicBezTo>
                    <a:pt x="2451989" y="2588006"/>
                    <a:pt x="2487676" y="2555621"/>
                    <a:pt x="2521966" y="2521458"/>
                  </a:cubicBezTo>
                  <a:lnTo>
                    <a:pt x="2619375" y="2414016"/>
                  </a:lnTo>
                  <a:cubicBezTo>
                    <a:pt x="2650109" y="2376678"/>
                    <a:pt x="2678811" y="2337816"/>
                    <a:pt x="2705735" y="2297557"/>
                  </a:cubicBezTo>
                  <a:lnTo>
                    <a:pt x="2780284" y="2173224"/>
                  </a:lnTo>
                  <a:cubicBezTo>
                    <a:pt x="2803144" y="2130552"/>
                    <a:pt x="2823718" y="2086864"/>
                    <a:pt x="2842260" y="2042160"/>
                  </a:cubicBezTo>
                  <a:lnTo>
                    <a:pt x="2891155" y="1905635"/>
                  </a:lnTo>
                  <a:cubicBezTo>
                    <a:pt x="2905252" y="1859280"/>
                    <a:pt x="2916936" y="1812417"/>
                    <a:pt x="2926334" y="1765046"/>
                  </a:cubicBezTo>
                  <a:lnTo>
                    <a:pt x="2947670" y="1621663"/>
                  </a:lnTo>
                  <a:cubicBezTo>
                    <a:pt x="2952369" y="1573530"/>
                    <a:pt x="2954782" y="1525270"/>
                    <a:pt x="2954782" y="1476883"/>
                  </a:cubicBezTo>
                  <a:lnTo>
                    <a:pt x="2947670" y="1332103"/>
                  </a:lnTo>
                  <a:cubicBezTo>
                    <a:pt x="2942971" y="1283970"/>
                    <a:pt x="2935859" y="1236218"/>
                    <a:pt x="2926334" y="1188720"/>
                  </a:cubicBezTo>
                  <a:lnTo>
                    <a:pt x="2891155" y="1048131"/>
                  </a:lnTo>
                  <a:cubicBezTo>
                    <a:pt x="2877058" y="1001776"/>
                    <a:pt x="2860802" y="956310"/>
                    <a:pt x="2842260" y="911606"/>
                  </a:cubicBezTo>
                  <a:lnTo>
                    <a:pt x="2780284" y="780542"/>
                  </a:lnTo>
                  <a:cubicBezTo>
                    <a:pt x="2757424" y="737870"/>
                    <a:pt x="2732659" y="696468"/>
                    <a:pt x="2705735" y="656209"/>
                  </a:cubicBezTo>
                  <a:lnTo>
                    <a:pt x="2619375" y="539750"/>
                  </a:lnTo>
                  <a:cubicBezTo>
                    <a:pt x="2588641" y="502412"/>
                    <a:pt x="2556256" y="466598"/>
                    <a:pt x="2521966" y="432308"/>
                  </a:cubicBezTo>
                  <a:lnTo>
                    <a:pt x="2414524" y="335026"/>
                  </a:lnTo>
                  <a:cubicBezTo>
                    <a:pt x="2377059" y="304292"/>
                    <a:pt x="2338324" y="275590"/>
                    <a:pt x="2298065" y="248666"/>
                  </a:cubicBezTo>
                  <a:lnTo>
                    <a:pt x="2173732" y="174117"/>
                  </a:lnTo>
                  <a:cubicBezTo>
                    <a:pt x="2131060" y="151384"/>
                    <a:pt x="2087372" y="130683"/>
                    <a:pt x="2042668" y="112141"/>
                  </a:cubicBezTo>
                  <a:lnTo>
                    <a:pt x="1906143" y="63500"/>
                  </a:lnTo>
                  <a:cubicBezTo>
                    <a:pt x="1859788" y="49530"/>
                    <a:pt x="1812925" y="37719"/>
                    <a:pt x="1765554" y="28321"/>
                  </a:cubicBezTo>
                  <a:lnTo>
                    <a:pt x="1622171" y="7112"/>
                  </a:lnTo>
                  <a:lnTo>
                    <a:pt x="1477899" y="0"/>
                  </a:lnTo>
                  <a:close/>
                </a:path>
              </a:pathLst>
            </a:custGeom>
            <a:blipFill>
              <a:blip r:embed="rId10"/>
              <a:stretch>
                <a:fillRect l="-9032" r="-9078" b="-17"/>
              </a:stretch>
            </a:blipFill>
          </p:spPr>
        </p:sp>
      </p:grpSp>
      <p:sp>
        <p:nvSpPr>
          <p:cNvPr id="11" name="Freeform 11"/>
          <p:cNvSpPr/>
          <p:nvPr/>
        </p:nvSpPr>
        <p:spPr>
          <a:xfrm>
            <a:off x="5222929" y="2396957"/>
            <a:ext cx="2256425" cy="2256415"/>
          </a:xfrm>
          <a:custGeom>
            <a:avLst/>
            <a:gdLst/>
            <a:ahLst/>
            <a:cxnLst/>
            <a:rect l="l" t="t" r="r" b="b"/>
            <a:pathLst>
              <a:path w="2256425" h="2256415">
                <a:moveTo>
                  <a:pt x="0" y="0"/>
                </a:moveTo>
                <a:lnTo>
                  <a:pt x="2256425" y="0"/>
                </a:lnTo>
                <a:lnTo>
                  <a:pt x="2256425" y="2256415"/>
                </a:lnTo>
                <a:lnTo>
                  <a:pt x="0" y="2256415"/>
                </a:lnTo>
                <a:lnTo>
                  <a:pt x="0" y="0"/>
                </a:lnTo>
                <a:close/>
              </a:path>
            </a:pathLst>
          </a:custGeom>
          <a:blipFill>
            <a:blip r:embed="rId8">
              <a:extLst>
                <a:ext uri="{96DAC541-7B7A-43D3-8B79-37D633B846F1}">
                  <asvg:svgBlip xmlns:asvg="http://schemas.microsoft.com/office/drawing/2016/SVG/main" r:embed="rId11"/>
                </a:ext>
              </a:extLst>
            </a:blip>
            <a:stretch>
              <a:fillRect/>
            </a:stretch>
          </a:blipFill>
        </p:spPr>
      </p:sp>
      <p:grpSp>
        <p:nvGrpSpPr>
          <p:cNvPr id="12" name="Group 12"/>
          <p:cNvGrpSpPr>
            <a:grpSpLocks noChangeAspect="1"/>
          </p:cNvGrpSpPr>
          <p:nvPr/>
        </p:nvGrpSpPr>
        <p:grpSpPr>
          <a:xfrm>
            <a:off x="8057960" y="2404586"/>
            <a:ext cx="2170852" cy="2170471"/>
            <a:chOff x="0" y="0"/>
            <a:chExt cx="2894470" cy="2893962"/>
          </a:xfrm>
        </p:grpSpPr>
        <p:sp>
          <p:nvSpPr>
            <p:cNvPr id="13" name="Freeform 13"/>
            <p:cNvSpPr/>
            <p:nvPr/>
          </p:nvSpPr>
          <p:spPr>
            <a:xfrm>
              <a:off x="0" y="0"/>
              <a:ext cx="2894457" cy="2894076"/>
            </a:xfrm>
            <a:custGeom>
              <a:avLst/>
              <a:gdLst/>
              <a:ahLst/>
              <a:cxnLst/>
              <a:rect l="l" t="t" r="r" b="b"/>
              <a:pathLst>
                <a:path w="2894457" h="2894076">
                  <a:moveTo>
                    <a:pt x="1447419" y="0"/>
                  </a:moveTo>
                  <a:cubicBezTo>
                    <a:pt x="1447292" y="0"/>
                    <a:pt x="1447165" y="0"/>
                    <a:pt x="1446911" y="0"/>
                  </a:cubicBezTo>
                  <a:lnTo>
                    <a:pt x="1305179" y="6985"/>
                  </a:lnTo>
                  <a:cubicBezTo>
                    <a:pt x="1258062" y="11557"/>
                    <a:pt x="1211199" y="18542"/>
                    <a:pt x="1164717" y="27813"/>
                  </a:cubicBezTo>
                  <a:lnTo>
                    <a:pt x="1026795" y="62230"/>
                  </a:lnTo>
                  <a:cubicBezTo>
                    <a:pt x="981456" y="75946"/>
                    <a:pt x="936879" y="91948"/>
                    <a:pt x="893064" y="109982"/>
                  </a:cubicBezTo>
                  <a:lnTo>
                    <a:pt x="764667" y="170688"/>
                  </a:lnTo>
                  <a:cubicBezTo>
                    <a:pt x="722884" y="193040"/>
                    <a:pt x="682244" y="217297"/>
                    <a:pt x="642874" y="243713"/>
                  </a:cubicBezTo>
                  <a:lnTo>
                    <a:pt x="528828" y="328295"/>
                  </a:lnTo>
                  <a:cubicBezTo>
                    <a:pt x="492125" y="358394"/>
                    <a:pt x="457073" y="390144"/>
                    <a:pt x="423545" y="423672"/>
                  </a:cubicBezTo>
                  <a:lnTo>
                    <a:pt x="328168" y="528955"/>
                  </a:lnTo>
                  <a:cubicBezTo>
                    <a:pt x="298069" y="565531"/>
                    <a:pt x="269875" y="603631"/>
                    <a:pt x="243586" y="643001"/>
                  </a:cubicBezTo>
                  <a:lnTo>
                    <a:pt x="170561" y="764794"/>
                  </a:lnTo>
                  <a:cubicBezTo>
                    <a:pt x="148209" y="806577"/>
                    <a:pt x="128016" y="849376"/>
                    <a:pt x="109855" y="893191"/>
                  </a:cubicBezTo>
                  <a:lnTo>
                    <a:pt x="61849" y="1026795"/>
                  </a:lnTo>
                  <a:cubicBezTo>
                    <a:pt x="48133" y="1072261"/>
                    <a:pt x="36576" y="1118108"/>
                    <a:pt x="27305" y="1164590"/>
                  </a:cubicBezTo>
                  <a:lnTo>
                    <a:pt x="6477" y="1305179"/>
                  </a:lnTo>
                  <a:cubicBezTo>
                    <a:pt x="3048" y="1339723"/>
                    <a:pt x="889" y="1374394"/>
                    <a:pt x="0" y="1409065"/>
                  </a:cubicBezTo>
                  <a:lnTo>
                    <a:pt x="0" y="1409065"/>
                  </a:lnTo>
                  <a:lnTo>
                    <a:pt x="0" y="1457198"/>
                  </a:lnTo>
                  <a:lnTo>
                    <a:pt x="6477" y="1588897"/>
                  </a:lnTo>
                  <a:cubicBezTo>
                    <a:pt x="11176" y="1636014"/>
                    <a:pt x="18034" y="1682877"/>
                    <a:pt x="27305" y="1729359"/>
                  </a:cubicBezTo>
                  <a:lnTo>
                    <a:pt x="61849" y="1867154"/>
                  </a:lnTo>
                  <a:cubicBezTo>
                    <a:pt x="75565" y="1912493"/>
                    <a:pt x="91567" y="1957070"/>
                    <a:pt x="109728" y="2000885"/>
                  </a:cubicBezTo>
                  <a:lnTo>
                    <a:pt x="170434" y="2129282"/>
                  </a:lnTo>
                  <a:cubicBezTo>
                    <a:pt x="192786" y="2171065"/>
                    <a:pt x="217170" y="2211705"/>
                    <a:pt x="243459" y="2251075"/>
                  </a:cubicBezTo>
                  <a:lnTo>
                    <a:pt x="328041" y="2365121"/>
                  </a:lnTo>
                  <a:cubicBezTo>
                    <a:pt x="358140" y="2401697"/>
                    <a:pt x="389890" y="2436876"/>
                    <a:pt x="423418" y="2470404"/>
                  </a:cubicBezTo>
                  <a:lnTo>
                    <a:pt x="528701" y="2565781"/>
                  </a:lnTo>
                  <a:cubicBezTo>
                    <a:pt x="565404" y="2595880"/>
                    <a:pt x="603377" y="2624074"/>
                    <a:pt x="642747" y="2650363"/>
                  </a:cubicBezTo>
                  <a:lnTo>
                    <a:pt x="764540" y="2723388"/>
                  </a:lnTo>
                  <a:cubicBezTo>
                    <a:pt x="806323" y="2745740"/>
                    <a:pt x="849122" y="2765933"/>
                    <a:pt x="892937" y="2784094"/>
                  </a:cubicBezTo>
                  <a:lnTo>
                    <a:pt x="1026668" y="2831846"/>
                  </a:lnTo>
                  <a:cubicBezTo>
                    <a:pt x="1072007" y="2845562"/>
                    <a:pt x="1117981" y="2857119"/>
                    <a:pt x="1164463" y="2866263"/>
                  </a:cubicBezTo>
                  <a:lnTo>
                    <a:pt x="1304925" y="2887091"/>
                  </a:lnTo>
                  <a:lnTo>
                    <a:pt x="1446276" y="2894076"/>
                  </a:lnTo>
                  <a:cubicBezTo>
                    <a:pt x="1446403" y="2894076"/>
                    <a:pt x="1446657" y="2894076"/>
                    <a:pt x="1446784" y="2894076"/>
                  </a:cubicBezTo>
                  <a:lnTo>
                    <a:pt x="1588643" y="2887091"/>
                  </a:lnTo>
                  <a:cubicBezTo>
                    <a:pt x="1635760" y="2882519"/>
                    <a:pt x="1682623" y="2875534"/>
                    <a:pt x="1729105" y="2866263"/>
                  </a:cubicBezTo>
                  <a:lnTo>
                    <a:pt x="1866900" y="2831846"/>
                  </a:lnTo>
                  <a:cubicBezTo>
                    <a:pt x="1912239" y="2818130"/>
                    <a:pt x="1956816" y="2802128"/>
                    <a:pt x="2000631" y="2784094"/>
                  </a:cubicBezTo>
                  <a:lnTo>
                    <a:pt x="2129028" y="2723388"/>
                  </a:lnTo>
                  <a:cubicBezTo>
                    <a:pt x="2170811" y="2701036"/>
                    <a:pt x="2211451" y="2676779"/>
                    <a:pt x="2250821" y="2650363"/>
                  </a:cubicBezTo>
                  <a:lnTo>
                    <a:pt x="2364867" y="2565781"/>
                  </a:lnTo>
                  <a:cubicBezTo>
                    <a:pt x="2401570" y="2535682"/>
                    <a:pt x="2436622" y="2503932"/>
                    <a:pt x="2470150" y="2470404"/>
                  </a:cubicBezTo>
                  <a:lnTo>
                    <a:pt x="2565527" y="2365121"/>
                  </a:lnTo>
                  <a:cubicBezTo>
                    <a:pt x="2595626" y="2328545"/>
                    <a:pt x="2623820" y="2290445"/>
                    <a:pt x="2650109" y="2251075"/>
                  </a:cubicBezTo>
                  <a:lnTo>
                    <a:pt x="2723134" y="2129282"/>
                  </a:lnTo>
                  <a:cubicBezTo>
                    <a:pt x="2745486" y="2087499"/>
                    <a:pt x="2765679" y="2044700"/>
                    <a:pt x="2783840" y="2000885"/>
                  </a:cubicBezTo>
                  <a:lnTo>
                    <a:pt x="2832100" y="1867154"/>
                  </a:lnTo>
                  <a:cubicBezTo>
                    <a:pt x="2845816" y="1821815"/>
                    <a:pt x="2857373" y="1775841"/>
                    <a:pt x="2866644" y="1729359"/>
                  </a:cubicBezTo>
                  <a:lnTo>
                    <a:pt x="2887472" y="1588897"/>
                  </a:lnTo>
                  <a:cubicBezTo>
                    <a:pt x="2892171" y="1541780"/>
                    <a:pt x="2894457" y="1494409"/>
                    <a:pt x="2894457" y="1447038"/>
                  </a:cubicBezTo>
                  <a:lnTo>
                    <a:pt x="2887472" y="1305179"/>
                  </a:lnTo>
                  <a:cubicBezTo>
                    <a:pt x="2882773" y="1258062"/>
                    <a:pt x="2875915" y="1211199"/>
                    <a:pt x="2866644" y="1164717"/>
                  </a:cubicBezTo>
                  <a:lnTo>
                    <a:pt x="2832100" y="1026795"/>
                  </a:lnTo>
                  <a:cubicBezTo>
                    <a:pt x="2818384" y="981456"/>
                    <a:pt x="2802382" y="936879"/>
                    <a:pt x="2784221" y="893064"/>
                  </a:cubicBezTo>
                  <a:lnTo>
                    <a:pt x="2723515" y="764667"/>
                  </a:lnTo>
                  <a:cubicBezTo>
                    <a:pt x="2701163" y="722884"/>
                    <a:pt x="2676779" y="682244"/>
                    <a:pt x="2650490" y="642874"/>
                  </a:cubicBezTo>
                  <a:lnTo>
                    <a:pt x="2565908" y="528828"/>
                  </a:lnTo>
                  <a:cubicBezTo>
                    <a:pt x="2535809" y="492252"/>
                    <a:pt x="2504059" y="457073"/>
                    <a:pt x="2470531" y="423545"/>
                  </a:cubicBezTo>
                  <a:lnTo>
                    <a:pt x="2365248" y="328168"/>
                  </a:lnTo>
                  <a:cubicBezTo>
                    <a:pt x="2328545" y="298069"/>
                    <a:pt x="2290572" y="269875"/>
                    <a:pt x="2251202" y="243586"/>
                  </a:cubicBezTo>
                  <a:lnTo>
                    <a:pt x="2129409" y="170561"/>
                  </a:lnTo>
                  <a:cubicBezTo>
                    <a:pt x="2087626" y="148209"/>
                    <a:pt x="2044827" y="128016"/>
                    <a:pt x="2001012" y="109855"/>
                  </a:cubicBezTo>
                  <a:lnTo>
                    <a:pt x="1867154" y="62230"/>
                  </a:lnTo>
                  <a:cubicBezTo>
                    <a:pt x="1821815" y="48514"/>
                    <a:pt x="1775841" y="36957"/>
                    <a:pt x="1729359" y="27813"/>
                  </a:cubicBezTo>
                  <a:lnTo>
                    <a:pt x="1588897" y="6985"/>
                  </a:lnTo>
                  <a:lnTo>
                    <a:pt x="1447419" y="0"/>
                  </a:lnTo>
                  <a:close/>
                </a:path>
              </a:pathLst>
            </a:custGeom>
            <a:blipFill>
              <a:blip r:embed="rId12"/>
              <a:stretch>
                <a:fillRect t="-9832" r="-6" b="-9742"/>
              </a:stretch>
            </a:blipFill>
          </p:spPr>
        </p:sp>
      </p:grpSp>
      <p:sp>
        <p:nvSpPr>
          <p:cNvPr id="14" name="Freeform 14"/>
          <p:cNvSpPr/>
          <p:nvPr/>
        </p:nvSpPr>
        <p:spPr>
          <a:xfrm>
            <a:off x="8037805" y="2384431"/>
            <a:ext cx="2210772" cy="2210762"/>
          </a:xfrm>
          <a:custGeom>
            <a:avLst/>
            <a:gdLst/>
            <a:ahLst/>
            <a:cxnLst/>
            <a:rect l="l" t="t" r="r" b="b"/>
            <a:pathLst>
              <a:path w="2210772" h="2210762">
                <a:moveTo>
                  <a:pt x="0" y="0"/>
                </a:moveTo>
                <a:lnTo>
                  <a:pt x="2210771" y="0"/>
                </a:lnTo>
                <a:lnTo>
                  <a:pt x="2210771" y="2210762"/>
                </a:lnTo>
                <a:lnTo>
                  <a:pt x="0" y="22107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5" name="Group 15"/>
          <p:cNvGrpSpPr>
            <a:grpSpLocks noChangeAspect="1"/>
          </p:cNvGrpSpPr>
          <p:nvPr/>
        </p:nvGrpSpPr>
        <p:grpSpPr>
          <a:xfrm>
            <a:off x="15741215" y="2358276"/>
            <a:ext cx="2183559" cy="2183187"/>
            <a:chOff x="0" y="0"/>
            <a:chExt cx="2911412" cy="2910916"/>
          </a:xfrm>
        </p:grpSpPr>
        <p:sp>
          <p:nvSpPr>
            <p:cNvPr id="16" name="Freeform 16"/>
            <p:cNvSpPr/>
            <p:nvPr/>
          </p:nvSpPr>
          <p:spPr>
            <a:xfrm>
              <a:off x="0" y="0"/>
              <a:ext cx="2911474" cy="2910967"/>
            </a:xfrm>
            <a:custGeom>
              <a:avLst/>
              <a:gdLst/>
              <a:ahLst/>
              <a:cxnLst/>
              <a:rect l="l" t="t" r="r" b="b"/>
              <a:pathLst>
                <a:path w="2911474" h="2910967">
                  <a:moveTo>
                    <a:pt x="1455420" y="0"/>
                  </a:moveTo>
                  <a:lnTo>
                    <a:pt x="1312799" y="6985"/>
                  </a:lnTo>
                  <a:cubicBezTo>
                    <a:pt x="1265301" y="11684"/>
                    <a:pt x="1218184" y="18669"/>
                    <a:pt x="1171448" y="27940"/>
                  </a:cubicBezTo>
                  <a:lnTo>
                    <a:pt x="1032891" y="62611"/>
                  </a:lnTo>
                  <a:cubicBezTo>
                    <a:pt x="987171" y="76327"/>
                    <a:pt x="942340" y="92456"/>
                    <a:pt x="898271" y="110617"/>
                  </a:cubicBezTo>
                  <a:lnTo>
                    <a:pt x="769112" y="171704"/>
                  </a:lnTo>
                  <a:cubicBezTo>
                    <a:pt x="727075" y="194183"/>
                    <a:pt x="686181" y="218694"/>
                    <a:pt x="646557" y="245110"/>
                  </a:cubicBezTo>
                  <a:lnTo>
                    <a:pt x="531876" y="330200"/>
                  </a:lnTo>
                  <a:cubicBezTo>
                    <a:pt x="495046" y="360426"/>
                    <a:pt x="459740" y="392430"/>
                    <a:pt x="425958" y="426085"/>
                  </a:cubicBezTo>
                  <a:lnTo>
                    <a:pt x="329946" y="531876"/>
                  </a:lnTo>
                  <a:cubicBezTo>
                    <a:pt x="299720" y="568706"/>
                    <a:pt x="271272" y="606933"/>
                    <a:pt x="244856" y="646557"/>
                  </a:cubicBezTo>
                  <a:lnTo>
                    <a:pt x="171450" y="769239"/>
                  </a:lnTo>
                  <a:cubicBezTo>
                    <a:pt x="148971" y="811276"/>
                    <a:pt x="128651" y="854329"/>
                    <a:pt x="110363" y="898398"/>
                  </a:cubicBezTo>
                  <a:lnTo>
                    <a:pt x="62230" y="1032891"/>
                  </a:lnTo>
                  <a:cubicBezTo>
                    <a:pt x="48387" y="1078484"/>
                    <a:pt x="36830" y="1124712"/>
                    <a:pt x="27559" y="1171448"/>
                  </a:cubicBezTo>
                  <a:lnTo>
                    <a:pt x="6477" y="1312799"/>
                  </a:lnTo>
                  <a:cubicBezTo>
                    <a:pt x="3048" y="1347597"/>
                    <a:pt x="889" y="1382395"/>
                    <a:pt x="0" y="1417193"/>
                  </a:cubicBezTo>
                  <a:lnTo>
                    <a:pt x="0" y="1417193"/>
                  </a:lnTo>
                  <a:lnTo>
                    <a:pt x="0" y="1465707"/>
                  </a:lnTo>
                  <a:lnTo>
                    <a:pt x="6477" y="1598168"/>
                  </a:lnTo>
                  <a:cubicBezTo>
                    <a:pt x="11176" y="1645666"/>
                    <a:pt x="18161" y="1692783"/>
                    <a:pt x="27432" y="1739519"/>
                  </a:cubicBezTo>
                  <a:lnTo>
                    <a:pt x="62230" y="1878076"/>
                  </a:lnTo>
                  <a:cubicBezTo>
                    <a:pt x="76073" y="1923669"/>
                    <a:pt x="92075" y="1968500"/>
                    <a:pt x="110363" y="2012569"/>
                  </a:cubicBezTo>
                  <a:lnTo>
                    <a:pt x="171450" y="2141728"/>
                  </a:lnTo>
                  <a:cubicBezTo>
                    <a:pt x="193929" y="2183765"/>
                    <a:pt x="218440" y="2224659"/>
                    <a:pt x="244856" y="2264283"/>
                  </a:cubicBezTo>
                  <a:lnTo>
                    <a:pt x="329946" y="2378964"/>
                  </a:lnTo>
                  <a:cubicBezTo>
                    <a:pt x="360172" y="2415794"/>
                    <a:pt x="392176" y="2451100"/>
                    <a:pt x="425958" y="2484755"/>
                  </a:cubicBezTo>
                  <a:lnTo>
                    <a:pt x="531876" y="2580640"/>
                  </a:lnTo>
                  <a:cubicBezTo>
                    <a:pt x="568706" y="2610866"/>
                    <a:pt x="606933" y="2639187"/>
                    <a:pt x="646684" y="2665730"/>
                  </a:cubicBezTo>
                  <a:lnTo>
                    <a:pt x="769239" y="2739136"/>
                  </a:lnTo>
                  <a:cubicBezTo>
                    <a:pt x="811276" y="2761615"/>
                    <a:pt x="854329" y="2781935"/>
                    <a:pt x="898398" y="2800223"/>
                  </a:cubicBezTo>
                  <a:lnTo>
                    <a:pt x="1032891" y="2848356"/>
                  </a:lnTo>
                  <a:cubicBezTo>
                    <a:pt x="1078484" y="2862199"/>
                    <a:pt x="1124712" y="2873756"/>
                    <a:pt x="1171448" y="2883027"/>
                  </a:cubicBezTo>
                  <a:lnTo>
                    <a:pt x="1312799" y="2903982"/>
                  </a:lnTo>
                  <a:lnTo>
                    <a:pt x="1455039" y="2910967"/>
                  </a:lnTo>
                  <a:cubicBezTo>
                    <a:pt x="1455166" y="2910967"/>
                    <a:pt x="1455420" y="2910967"/>
                    <a:pt x="1455547" y="2910967"/>
                  </a:cubicBezTo>
                  <a:lnTo>
                    <a:pt x="1598295" y="2903982"/>
                  </a:lnTo>
                  <a:cubicBezTo>
                    <a:pt x="1645793" y="2899283"/>
                    <a:pt x="1692910" y="2892298"/>
                    <a:pt x="1739646" y="2883027"/>
                  </a:cubicBezTo>
                  <a:lnTo>
                    <a:pt x="1878203" y="2848356"/>
                  </a:lnTo>
                  <a:cubicBezTo>
                    <a:pt x="1923796" y="2834513"/>
                    <a:pt x="1968627" y="2818511"/>
                    <a:pt x="2012696" y="2800223"/>
                  </a:cubicBezTo>
                  <a:lnTo>
                    <a:pt x="2141855" y="2739136"/>
                  </a:lnTo>
                  <a:cubicBezTo>
                    <a:pt x="2183892" y="2716657"/>
                    <a:pt x="2224786" y="2692146"/>
                    <a:pt x="2264410" y="2665730"/>
                  </a:cubicBezTo>
                  <a:lnTo>
                    <a:pt x="2379218" y="2580640"/>
                  </a:lnTo>
                  <a:cubicBezTo>
                    <a:pt x="2416048" y="2550414"/>
                    <a:pt x="2451354" y="2518410"/>
                    <a:pt x="2485136" y="2484755"/>
                  </a:cubicBezTo>
                  <a:lnTo>
                    <a:pt x="2581148" y="2378964"/>
                  </a:lnTo>
                  <a:cubicBezTo>
                    <a:pt x="2611374" y="2342134"/>
                    <a:pt x="2639822" y="2303907"/>
                    <a:pt x="2666238" y="2264283"/>
                  </a:cubicBezTo>
                  <a:lnTo>
                    <a:pt x="2739644" y="2141728"/>
                  </a:lnTo>
                  <a:cubicBezTo>
                    <a:pt x="2762123" y="2099691"/>
                    <a:pt x="2782443" y="2056638"/>
                    <a:pt x="2800731" y="2012569"/>
                  </a:cubicBezTo>
                  <a:lnTo>
                    <a:pt x="2848864" y="1878076"/>
                  </a:lnTo>
                  <a:cubicBezTo>
                    <a:pt x="2862706" y="1832483"/>
                    <a:pt x="2874264" y="1786255"/>
                    <a:pt x="2883534" y="1739519"/>
                  </a:cubicBezTo>
                  <a:lnTo>
                    <a:pt x="2904489" y="1598168"/>
                  </a:lnTo>
                  <a:cubicBezTo>
                    <a:pt x="2909188" y="1550670"/>
                    <a:pt x="2911474" y="1503172"/>
                    <a:pt x="2911474" y="1455420"/>
                  </a:cubicBezTo>
                  <a:lnTo>
                    <a:pt x="2904489" y="1312672"/>
                  </a:lnTo>
                  <a:cubicBezTo>
                    <a:pt x="2899790" y="1265174"/>
                    <a:pt x="2892805" y="1218057"/>
                    <a:pt x="2883534" y="1171321"/>
                  </a:cubicBezTo>
                  <a:lnTo>
                    <a:pt x="2848864" y="1032764"/>
                  </a:lnTo>
                  <a:cubicBezTo>
                    <a:pt x="2835021" y="987171"/>
                    <a:pt x="2819018" y="942340"/>
                    <a:pt x="2800731" y="898271"/>
                  </a:cubicBezTo>
                  <a:lnTo>
                    <a:pt x="2739644" y="769112"/>
                  </a:lnTo>
                  <a:cubicBezTo>
                    <a:pt x="2717165" y="727075"/>
                    <a:pt x="2692654" y="686181"/>
                    <a:pt x="2666238" y="646557"/>
                  </a:cubicBezTo>
                  <a:lnTo>
                    <a:pt x="2581148" y="531876"/>
                  </a:lnTo>
                  <a:cubicBezTo>
                    <a:pt x="2550922" y="495046"/>
                    <a:pt x="2518918" y="459740"/>
                    <a:pt x="2485136" y="426085"/>
                  </a:cubicBezTo>
                  <a:lnTo>
                    <a:pt x="2379091" y="330200"/>
                  </a:lnTo>
                  <a:cubicBezTo>
                    <a:pt x="2342261" y="299974"/>
                    <a:pt x="2304034" y="271653"/>
                    <a:pt x="2264283" y="245110"/>
                  </a:cubicBezTo>
                  <a:lnTo>
                    <a:pt x="2141728" y="171704"/>
                  </a:lnTo>
                  <a:cubicBezTo>
                    <a:pt x="2099691" y="149225"/>
                    <a:pt x="2056638" y="128905"/>
                    <a:pt x="2012569" y="110617"/>
                  </a:cubicBezTo>
                  <a:lnTo>
                    <a:pt x="1878076" y="62611"/>
                  </a:lnTo>
                  <a:cubicBezTo>
                    <a:pt x="1832483" y="48768"/>
                    <a:pt x="1786255" y="37211"/>
                    <a:pt x="1739519" y="27940"/>
                  </a:cubicBezTo>
                  <a:lnTo>
                    <a:pt x="1598168" y="6985"/>
                  </a:lnTo>
                  <a:lnTo>
                    <a:pt x="1455928" y="0"/>
                  </a:lnTo>
                  <a:close/>
                </a:path>
              </a:pathLst>
            </a:custGeom>
            <a:blipFill>
              <a:blip r:embed="rId15"/>
              <a:stretch>
                <a:fillRect r="-3" b="-21"/>
              </a:stretch>
            </a:blipFill>
          </p:spPr>
        </p:sp>
      </p:grpSp>
      <p:sp>
        <p:nvSpPr>
          <p:cNvPr id="17" name="Freeform 17"/>
          <p:cNvSpPr/>
          <p:nvPr/>
        </p:nvSpPr>
        <p:spPr>
          <a:xfrm>
            <a:off x="15720955" y="2337997"/>
            <a:ext cx="2223716" cy="2223716"/>
          </a:xfrm>
          <a:custGeom>
            <a:avLst/>
            <a:gdLst/>
            <a:ahLst/>
            <a:cxnLst/>
            <a:rect l="l" t="t" r="r" b="b"/>
            <a:pathLst>
              <a:path w="2223716" h="2223716">
                <a:moveTo>
                  <a:pt x="0" y="0"/>
                </a:moveTo>
                <a:lnTo>
                  <a:pt x="2223716" y="0"/>
                </a:lnTo>
                <a:lnTo>
                  <a:pt x="2223716" y="2223716"/>
                </a:lnTo>
                <a:lnTo>
                  <a:pt x="0" y="22237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8" name="Group 18"/>
          <p:cNvGrpSpPr>
            <a:grpSpLocks noChangeAspect="1"/>
          </p:cNvGrpSpPr>
          <p:nvPr/>
        </p:nvGrpSpPr>
        <p:grpSpPr>
          <a:xfrm>
            <a:off x="13327323" y="2356866"/>
            <a:ext cx="2112588" cy="2112226"/>
            <a:chOff x="0" y="0"/>
            <a:chExt cx="2816784" cy="2816301"/>
          </a:xfrm>
        </p:grpSpPr>
        <p:sp>
          <p:nvSpPr>
            <p:cNvPr id="19" name="Freeform 19"/>
            <p:cNvSpPr/>
            <p:nvPr/>
          </p:nvSpPr>
          <p:spPr>
            <a:xfrm>
              <a:off x="0" y="0"/>
              <a:ext cx="2817241" cy="2816225"/>
            </a:xfrm>
            <a:custGeom>
              <a:avLst/>
              <a:gdLst/>
              <a:ahLst/>
              <a:cxnLst/>
              <a:rect l="l" t="t" r="r" b="b"/>
              <a:pathLst>
                <a:path w="2817241" h="2816225">
                  <a:moveTo>
                    <a:pt x="1408684" y="0"/>
                  </a:moveTo>
                  <a:cubicBezTo>
                    <a:pt x="1408557" y="0"/>
                    <a:pt x="1408303" y="0"/>
                    <a:pt x="1408176" y="0"/>
                  </a:cubicBezTo>
                  <a:lnTo>
                    <a:pt x="1270127" y="6731"/>
                  </a:lnTo>
                  <a:cubicBezTo>
                    <a:pt x="1224280" y="11176"/>
                    <a:pt x="1178687" y="18034"/>
                    <a:pt x="1133348" y="26924"/>
                  </a:cubicBezTo>
                  <a:lnTo>
                    <a:pt x="999236" y="60579"/>
                  </a:lnTo>
                  <a:cubicBezTo>
                    <a:pt x="955040" y="73914"/>
                    <a:pt x="911733" y="89408"/>
                    <a:pt x="869061" y="107061"/>
                  </a:cubicBezTo>
                  <a:lnTo>
                    <a:pt x="744220" y="166116"/>
                  </a:lnTo>
                  <a:cubicBezTo>
                    <a:pt x="703580" y="187833"/>
                    <a:pt x="663956" y="211582"/>
                    <a:pt x="625602" y="237109"/>
                  </a:cubicBezTo>
                  <a:lnTo>
                    <a:pt x="514604" y="319405"/>
                  </a:lnTo>
                  <a:cubicBezTo>
                    <a:pt x="478917" y="348615"/>
                    <a:pt x="444754" y="379603"/>
                    <a:pt x="412115" y="412242"/>
                  </a:cubicBezTo>
                  <a:lnTo>
                    <a:pt x="319278" y="514604"/>
                  </a:lnTo>
                  <a:cubicBezTo>
                    <a:pt x="290068" y="550291"/>
                    <a:pt x="262509" y="587248"/>
                    <a:pt x="236982" y="625602"/>
                  </a:cubicBezTo>
                  <a:lnTo>
                    <a:pt x="165862" y="744093"/>
                  </a:lnTo>
                  <a:cubicBezTo>
                    <a:pt x="144145" y="784733"/>
                    <a:pt x="124460" y="826389"/>
                    <a:pt x="106807" y="869061"/>
                  </a:cubicBezTo>
                  <a:lnTo>
                    <a:pt x="60198" y="999236"/>
                  </a:lnTo>
                  <a:cubicBezTo>
                    <a:pt x="46736" y="1043432"/>
                    <a:pt x="35560" y="1088136"/>
                    <a:pt x="26543" y="1133348"/>
                  </a:cubicBezTo>
                  <a:lnTo>
                    <a:pt x="6350" y="1270127"/>
                  </a:lnTo>
                  <a:cubicBezTo>
                    <a:pt x="3048" y="1303782"/>
                    <a:pt x="889" y="1337437"/>
                    <a:pt x="0" y="1371219"/>
                  </a:cubicBezTo>
                  <a:lnTo>
                    <a:pt x="0" y="1371219"/>
                  </a:lnTo>
                  <a:lnTo>
                    <a:pt x="0" y="1418082"/>
                  </a:lnTo>
                  <a:lnTo>
                    <a:pt x="6350" y="1546225"/>
                  </a:lnTo>
                  <a:cubicBezTo>
                    <a:pt x="10922" y="1592072"/>
                    <a:pt x="17653" y="1637665"/>
                    <a:pt x="26670" y="1683004"/>
                  </a:cubicBezTo>
                  <a:lnTo>
                    <a:pt x="60325" y="1817116"/>
                  </a:lnTo>
                  <a:cubicBezTo>
                    <a:pt x="73660" y="1861312"/>
                    <a:pt x="89281" y="1904619"/>
                    <a:pt x="106934" y="1947291"/>
                  </a:cubicBezTo>
                  <a:lnTo>
                    <a:pt x="165989" y="2072259"/>
                  </a:lnTo>
                  <a:cubicBezTo>
                    <a:pt x="187706" y="2112899"/>
                    <a:pt x="211455" y="2152396"/>
                    <a:pt x="237109" y="2190750"/>
                  </a:cubicBezTo>
                  <a:lnTo>
                    <a:pt x="319405" y="2301748"/>
                  </a:lnTo>
                  <a:cubicBezTo>
                    <a:pt x="348615" y="2337435"/>
                    <a:pt x="379603" y="2371471"/>
                    <a:pt x="412242" y="2404110"/>
                  </a:cubicBezTo>
                  <a:lnTo>
                    <a:pt x="514731" y="2496947"/>
                  </a:lnTo>
                  <a:cubicBezTo>
                    <a:pt x="550418" y="2526157"/>
                    <a:pt x="587375" y="2553589"/>
                    <a:pt x="625729" y="2579243"/>
                  </a:cubicBezTo>
                  <a:lnTo>
                    <a:pt x="744347" y="2650236"/>
                  </a:lnTo>
                  <a:cubicBezTo>
                    <a:pt x="784987" y="2671953"/>
                    <a:pt x="826643" y="2691638"/>
                    <a:pt x="869315" y="2709291"/>
                  </a:cubicBezTo>
                  <a:lnTo>
                    <a:pt x="999490" y="2755773"/>
                  </a:lnTo>
                  <a:cubicBezTo>
                    <a:pt x="1043686" y="2769108"/>
                    <a:pt x="1088390" y="2780284"/>
                    <a:pt x="1133602" y="2789301"/>
                  </a:cubicBezTo>
                  <a:lnTo>
                    <a:pt x="1270381" y="2809494"/>
                  </a:lnTo>
                  <a:lnTo>
                    <a:pt x="1407922" y="2816225"/>
                  </a:lnTo>
                  <a:cubicBezTo>
                    <a:pt x="1408049" y="2816225"/>
                    <a:pt x="1408303" y="2816225"/>
                    <a:pt x="1408430" y="2816225"/>
                  </a:cubicBezTo>
                  <a:lnTo>
                    <a:pt x="1546479" y="2809494"/>
                  </a:lnTo>
                  <a:cubicBezTo>
                    <a:pt x="1592326" y="2805049"/>
                    <a:pt x="1637919" y="2798191"/>
                    <a:pt x="1683258" y="2789301"/>
                  </a:cubicBezTo>
                  <a:lnTo>
                    <a:pt x="1817370" y="2755773"/>
                  </a:lnTo>
                  <a:cubicBezTo>
                    <a:pt x="1861566" y="2742438"/>
                    <a:pt x="1904873" y="2726944"/>
                    <a:pt x="1947545" y="2709291"/>
                  </a:cubicBezTo>
                  <a:lnTo>
                    <a:pt x="2072513" y="2650236"/>
                  </a:lnTo>
                  <a:cubicBezTo>
                    <a:pt x="2113153" y="2628519"/>
                    <a:pt x="2152777" y="2604770"/>
                    <a:pt x="2191131" y="2579243"/>
                  </a:cubicBezTo>
                  <a:lnTo>
                    <a:pt x="2302129" y="2496947"/>
                  </a:lnTo>
                  <a:cubicBezTo>
                    <a:pt x="2337816" y="2467737"/>
                    <a:pt x="2371979" y="2436749"/>
                    <a:pt x="2404618" y="2404110"/>
                  </a:cubicBezTo>
                  <a:lnTo>
                    <a:pt x="2497455" y="2301748"/>
                  </a:lnTo>
                  <a:cubicBezTo>
                    <a:pt x="2526665" y="2266061"/>
                    <a:pt x="2554224" y="2229104"/>
                    <a:pt x="2579751" y="2190750"/>
                  </a:cubicBezTo>
                  <a:lnTo>
                    <a:pt x="2650871" y="2072259"/>
                  </a:lnTo>
                  <a:cubicBezTo>
                    <a:pt x="2672588" y="2031619"/>
                    <a:pt x="2692273" y="1989963"/>
                    <a:pt x="2709926" y="1947291"/>
                  </a:cubicBezTo>
                  <a:lnTo>
                    <a:pt x="2756535" y="1817116"/>
                  </a:lnTo>
                  <a:cubicBezTo>
                    <a:pt x="2769870" y="1772920"/>
                    <a:pt x="2781173" y="1728343"/>
                    <a:pt x="2790190" y="1683004"/>
                  </a:cubicBezTo>
                  <a:lnTo>
                    <a:pt x="2810510" y="1546225"/>
                  </a:lnTo>
                  <a:cubicBezTo>
                    <a:pt x="2815082" y="1500378"/>
                    <a:pt x="2817241" y="1454277"/>
                    <a:pt x="2817241" y="1408176"/>
                  </a:cubicBezTo>
                  <a:lnTo>
                    <a:pt x="2810510" y="1270127"/>
                  </a:lnTo>
                  <a:cubicBezTo>
                    <a:pt x="2805938" y="1224280"/>
                    <a:pt x="2799207" y="1178687"/>
                    <a:pt x="2790190" y="1133348"/>
                  </a:cubicBezTo>
                  <a:lnTo>
                    <a:pt x="2756662" y="999236"/>
                  </a:lnTo>
                  <a:cubicBezTo>
                    <a:pt x="2743327" y="955040"/>
                    <a:pt x="2727706" y="911733"/>
                    <a:pt x="2710053" y="869061"/>
                  </a:cubicBezTo>
                  <a:lnTo>
                    <a:pt x="2650490" y="744220"/>
                  </a:lnTo>
                  <a:cubicBezTo>
                    <a:pt x="2628773" y="703580"/>
                    <a:pt x="2605024" y="664083"/>
                    <a:pt x="2579370" y="625729"/>
                  </a:cubicBezTo>
                  <a:lnTo>
                    <a:pt x="2497074" y="514731"/>
                  </a:lnTo>
                  <a:cubicBezTo>
                    <a:pt x="2467864" y="479044"/>
                    <a:pt x="2436876" y="444881"/>
                    <a:pt x="2404237" y="412369"/>
                  </a:cubicBezTo>
                  <a:lnTo>
                    <a:pt x="2301748" y="319532"/>
                  </a:lnTo>
                  <a:cubicBezTo>
                    <a:pt x="2266061" y="290322"/>
                    <a:pt x="2229104" y="262890"/>
                    <a:pt x="2190750" y="237236"/>
                  </a:cubicBezTo>
                  <a:lnTo>
                    <a:pt x="2072132" y="166243"/>
                  </a:lnTo>
                  <a:cubicBezTo>
                    <a:pt x="2031492" y="144526"/>
                    <a:pt x="1989836" y="124841"/>
                    <a:pt x="1947164" y="107188"/>
                  </a:cubicBezTo>
                  <a:lnTo>
                    <a:pt x="1816989" y="60579"/>
                  </a:lnTo>
                  <a:cubicBezTo>
                    <a:pt x="1772793" y="47244"/>
                    <a:pt x="1728089" y="36068"/>
                    <a:pt x="1682877" y="27051"/>
                  </a:cubicBezTo>
                  <a:lnTo>
                    <a:pt x="1546225" y="6731"/>
                  </a:lnTo>
                  <a:lnTo>
                    <a:pt x="1408684" y="0"/>
                  </a:lnTo>
                  <a:close/>
                </a:path>
              </a:pathLst>
            </a:custGeom>
            <a:blipFill>
              <a:blip r:embed="rId18"/>
              <a:stretch>
                <a:fillRect t="-57428" r="10" b="-64828"/>
              </a:stretch>
            </a:blipFill>
          </p:spPr>
        </p:sp>
      </p:grpSp>
      <p:sp>
        <p:nvSpPr>
          <p:cNvPr id="20" name="Freeform 20"/>
          <p:cNvSpPr/>
          <p:nvPr/>
        </p:nvSpPr>
        <p:spPr>
          <a:xfrm>
            <a:off x="13307720" y="2337244"/>
            <a:ext cx="2151440" cy="2151431"/>
          </a:xfrm>
          <a:custGeom>
            <a:avLst/>
            <a:gdLst/>
            <a:ahLst/>
            <a:cxnLst/>
            <a:rect l="l" t="t" r="r" b="b"/>
            <a:pathLst>
              <a:path w="2151440" h="2151431">
                <a:moveTo>
                  <a:pt x="0" y="0"/>
                </a:moveTo>
                <a:lnTo>
                  <a:pt x="2151441" y="0"/>
                </a:lnTo>
                <a:lnTo>
                  <a:pt x="2151441" y="2151431"/>
                </a:lnTo>
                <a:lnTo>
                  <a:pt x="0" y="215143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21" name="Group 21"/>
          <p:cNvGrpSpPr>
            <a:grpSpLocks noChangeAspect="1"/>
          </p:cNvGrpSpPr>
          <p:nvPr/>
        </p:nvGrpSpPr>
        <p:grpSpPr>
          <a:xfrm>
            <a:off x="10619851" y="2377869"/>
            <a:ext cx="2303745" cy="2303345"/>
            <a:chOff x="0" y="0"/>
            <a:chExt cx="3071660" cy="3071127"/>
          </a:xfrm>
        </p:grpSpPr>
        <p:sp>
          <p:nvSpPr>
            <p:cNvPr id="22" name="Freeform 22"/>
            <p:cNvSpPr/>
            <p:nvPr/>
          </p:nvSpPr>
          <p:spPr>
            <a:xfrm>
              <a:off x="0" y="0"/>
              <a:ext cx="3071368" cy="3071114"/>
            </a:xfrm>
            <a:custGeom>
              <a:avLst/>
              <a:gdLst/>
              <a:ahLst/>
              <a:cxnLst/>
              <a:rect l="l" t="t" r="r" b="b"/>
              <a:pathLst>
                <a:path w="3071368" h="3071114">
                  <a:moveTo>
                    <a:pt x="1536065" y="0"/>
                  </a:moveTo>
                  <a:cubicBezTo>
                    <a:pt x="1535938" y="0"/>
                    <a:pt x="1535684" y="0"/>
                    <a:pt x="1535557" y="0"/>
                  </a:cubicBezTo>
                  <a:lnTo>
                    <a:pt x="1385062" y="7366"/>
                  </a:lnTo>
                  <a:cubicBezTo>
                    <a:pt x="1335024" y="12319"/>
                    <a:pt x="1285240" y="19685"/>
                    <a:pt x="1235964" y="29464"/>
                  </a:cubicBezTo>
                  <a:lnTo>
                    <a:pt x="1089660" y="66040"/>
                  </a:lnTo>
                  <a:cubicBezTo>
                    <a:pt x="1041527" y="80645"/>
                    <a:pt x="994156" y="97536"/>
                    <a:pt x="947674" y="116840"/>
                  </a:cubicBezTo>
                  <a:lnTo>
                    <a:pt x="811530" y="181102"/>
                  </a:lnTo>
                  <a:cubicBezTo>
                    <a:pt x="767207" y="204851"/>
                    <a:pt x="724027" y="230632"/>
                    <a:pt x="682244" y="258572"/>
                  </a:cubicBezTo>
                  <a:lnTo>
                    <a:pt x="561213" y="348361"/>
                  </a:lnTo>
                  <a:cubicBezTo>
                    <a:pt x="522351" y="380238"/>
                    <a:pt x="485140" y="414020"/>
                    <a:pt x="449453" y="449580"/>
                  </a:cubicBezTo>
                  <a:lnTo>
                    <a:pt x="348234" y="561213"/>
                  </a:lnTo>
                  <a:cubicBezTo>
                    <a:pt x="316357" y="600075"/>
                    <a:pt x="286385" y="640461"/>
                    <a:pt x="258445" y="682244"/>
                  </a:cubicBezTo>
                  <a:lnTo>
                    <a:pt x="180848" y="811530"/>
                  </a:lnTo>
                  <a:cubicBezTo>
                    <a:pt x="157099" y="855853"/>
                    <a:pt x="135636" y="901319"/>
                    <a:pt x="116332" y="947801"/>
                  </a:cubicBezTo>
                  <a:lnTo>
                    <a:pt x="65532" y="1089660"/>
                  </a:lnTo>
                  <a:cubicBezTo>
                    <a:pt x="50927" y="1137793"/>
                    <a:pt x="38735" y="1186561"/>
                    <a:pt x="28956" y="1235837"/>
                  </a:cubicBezTo>
                  <a:lnTo>
                    <a:pt x="6858" y="1385062"/>
                  </a:lnTo>
                  <a:cubicBezTo>
                    <a:pt x="3302" y="1421765"/>
                    <a:pt x="1016" y="1458468"/>
                    <a:pt x="0" y="1495171"/>
                  </a:cubicBezTo>
                  <a:lnTo>
                    <a:pt x="0" y="1495171"/>
                  </a:lnTo>
                  <a:lnTo>
                    <a:pt x="0" y="1546352"/>
                  </a:lnTo>
                  <a:lnTo>
                    <a:pt x="6858" y="1686052"/>
                  </a:lnTo>
                  <a:cubicBezTo>
                    <a:pt x="11811" y="1736090"/>
                    <a:pt x="19177" y="1785747"/>
                    <a:pt x="28956" y="1835150"/>
                  </a:cubicBezTo>
                  <a:lnTo>
                    <a:pt x="65532" y="1981327"/>
                  </a:lnTo>
                  <a:cubicBezTo>
                    <a:pt x="80137" y="2029460"/>
                    <a:pt x="97028" y="2076704"/>
                    <a:pt x="116332" y="2123186"/>
                  </a:cubicBezTo>
                  <a:lnTo>
                    <a:pt x="180848" y="2259457"/>
                  </a:lnTo>
                  <a:cubicBezTo>
                    <a:pt x="204597" y="2303780"/>
                    <a:pt x="230378" y="2346960"/>
                    <a:pt x="258318" y="2388743"/>
                  </a:cubicBezTo>
                  <a:lnTo>
                    <a:pt x="348107" y="2509774"/>
                  </a:lnTo>
                  <a:cubicBezTo>
                    <a:pt x="379984" y="2548636"/>
                    <a:pt x="413766" y="2585847"/>
                    <a:pt x="449326" y="2621407"/>
                  </a:cubicBezTo>
                  <a:lnTo>
                    <a:pt x="561086" y="2722626"/>
                  </a:lnTo>
                  <a:cubicBezTo>
                    <a:pt x="599948" y="2754503"/>
                    <a:pt x="640334" y="2784475"/>
                    <a:pt x="682117" y="2812415"/>
                  </a:cubicBezTo>
                  <a:lnTo>
                    <a:pt x="811403" y="2889885"/>
                  </a:lnTo>
                  <a:cubicBezTo>
                    <a:pt x="855726" y="2913634"/>
                    <a:pt x="901192" y="2935097"/>
                    <a:pt x="947674" y="2954274"/>
                  </a:cubicBezTo>
                  <a:lnTo>
                    <a:pt x="1089660" y="3005074"/>
                  </a:lnTo>
                  <a:cubicBezTo>
                    <a:pt x="1137793" y="3019679"/>
                    <a:pt x="1186561" y="3031871"/>
                    <a:pt x="1235837" y="3041650"/>
                  </a:cubicBezTo>
                  <a:lnTo>
                    <a:pt x="1384935" y="3063748"/>
                  </a:lnTo>
                  <a:lnTo>
                    <a:pt x="1534922" y="3071114"/>
                  </a:lnTo>
                  <a:cubicBezTo>
                    <a:pt x="1535049" y="3071114"/>
                    <a:pt x="1535303" y="3071114"/>
                    <a:pt x="1535430" y="3071114"/>
                  </a:cubicBezTo>
                  <a:lnTo>
                    <a:pt x="1685925" y="3063748"/>
                  </a:lnTo>
                  <a:cubicBezTo>
                    <a:pt x="1735963" y="3058795"/>
                    <a:pt x="1785747" y="3051429"/>
                    <a:pt x="1835023" y="3041650"/>
                  </a:cubicBezTo>
                  <a:lnTo>
                    <a:pt x="1981200" y="3005074"/>
                  </a:lnTo>
                  <a:cubicBezTo>
                    <a:pt x="2029333" y="2990469"/>
                    <a:pt x="2076704" y="2973578"/>
                    <a:pt x="2123186" y="2954274"/>
                  </a:cubicBezTo>
                  <a:lnTo>
                    <a:pt x="2259457" y="2889885"/>
                  </a:lnTo>
                  <a:cubicBezTo>
                    <a:pt x="2303780" y="2866136"/>
                    <a:pt x="2346960" y="2840355"/>
                    <a:pt x="2388743" y="2812415"/>
                  </a:cubicBezTo>
                  <a:lnTo>
                    <a:pt x="2509774" y="2722626"/>
                  </a:lnTo>
                  <a:cubicBezTo>
                    <a:pt x="2548636" y="2690749"/>
                    <a:pt x="2585847" y="2656967"/>
                    <a:pt x="2621534" y="2621407"/>
                  </a:cubicBezTo>
                  <a:lnTo>
                    <a:pt x="2722753" y="2509774"/>
                  </a:lnTo>
                  <a:cubicBezTo>
                    <a:pt x="2754630" y="2470912"/>
                    <a:pt x="2784602" y="2430526"/>
                    <a:pt x="2812542" y="2388743"/>
                  </a:cubicBezTo>
                  <a:lnTo>
                    <a:pt x="2890012" y="2259457"/>
                  </a:lnTo>
                  <a:cubicBezTo>
                    <a:pt x="2913761" y="2215134"/>
                    <a:pt x="2935224" y="2169668"/>
                    <a:pt x="2954528" y="2123186"/>
                  </a:cubicBezTo>
                  <a:lnTo>
                    <a:pt x="3005328" y="1981327"/>
                  </a:lnTo>
                  <a:cubicBezTo>
                    <a:pt x="3019933" y="1933194"/>
                    <a:pt x="3032125" y="1884426"/>
                    <a:pt x="3041904" y="1835150"/>
                  </a:cubicBezTo>
                  <a:lnTo>
                    <a:pt x="3064002" y="1686052"/>
                  </a:lnTo>
                  <a:cubicBezTo>
                    <a:pt x="3068955" y="1636014"/>
                    <a:pt x="3071368" y="1585849"/>
                    <a:pt x="3071368" y="1535557"/>
                  </a:cubicBezTo>
                  <a:lnTo>
                    <a:pt x="3064002" y="1385062"/>
                  </a:lnTo>
                  <a:cubicBezTo>
                    <a:pt x="3059049" y="1335024"/>
                    <a:pt x="3051683" y="1285367"/>
                    <a:pt x="3041904" y="1235964"/>
                  </a:cubicBezTo>
                  <a:lnTo>
                    <a:pt x="3005455" y="1089660"/>
                  </a:lnTo>
                  <a:cubicBezTo>
                    <a:pt x="2990850" y="1041527"/>
                    <a:pt x="2973959" y="994283"/>
                    <a:pt x="2954655" y="947801"/>
                  </a:cubicBezTo>
                  <a:lnTo>
                    <a:pt x="2890266" y="811530"/>
                  </a:lnTo>
                  <a:cubicBezTo>
                    <a:pt x="2866517" y="767207"/>
                    <a:pt x="2840736" y="724027"/>
                    <a:pt x="2812796" y="682244"/>
                  </a:cubicBezTo>
                  <a:lnTo>
                    <a:pt x="2723007" y="561213"/>
                  </a:lnTo>
                  <a:cubicBezTo>
                    <a:pt x="2691130" y="522351"/>
                    <a:pt x="2657348" y="485140"/>
                    <a:pt x="2621788" y="449580"/>
                  </a:cubicBezTo>
                  <a:lnTo>
                    <a:pt x="2510028" y="348361"/>
                  </a:lnTo>
                  <a:cubicBezTo>
                    <a:pt x="2471166" y="316484"/>
                    <a:pt x="2430780" y="286512"/>
                    <a:pt x="2388997" y="258572"/>
                  </a:cubicBezTo>
                  <a:lnTo>
                    <a:pt x="2259711" y="181102"/>
                  </a:lnTo>
                  <a:cubicBezTo>
                    <a:pt x="2215388" y="157353"/>
                    <a:pt x="2169922" y="135890"/>
                    <a:pt x="2123440" y="116713"/>
                  </a:cubicBezTo>
                  <a:lnTo>
                    <a:pt x="1981454" y="65913"/>
                  </a:lnTo>
                  <a:cubicBezTo>
                    <a:pt x="1933321" y="51308"/>
                    <a:pt x="1884553" y="39116"/>
                    <a:pt x="1835277" y="29337"/>
                  </a:cubicBezTo>
                  <a:lnTo>
                    <a:pt x="1686052" y="7366"/>
                  </a:lnTo>
                  <a:lnTo>
                    <a:pt x="1536065" y="0"/>
                  </a:lnTo>
                  <a:close/>
                </a:path>
              </a:pathLst>
            </a:custGeom>
            <a:blipFill>
              <a:blip r:embed="rId21"/>
              <a:stretch>
                <a:fillRect t="-17018" r="-15" b="-60824"/>
              </a:stretch>
            </a:blipFill>
          </p:spPr>
        </p:sp>
      </p:grpSp>
      <p:sp>
        <p:nvSpPr>
          <p:cNvPr id="23" name="Freeform 23"/>
          <p:cNvSpPr/>
          <p:nvPr/>
        </p:nvSpPr>
        <p:spPr>
          <a:xfrm>
            <a:off x="10598468" y="2356475"/>
            <a:ext cx="2346112" cy="2346112"/>
          </a:xfrm>
          <a:custGeom>
            <a:avLst/>
            <a:gdLst/>
            <a:ahLst/>
            <a:cxnLst/>
            <a:rect l="l" t="t" r="r" b="b"/>
            <a:pathLst>
              <a:path w="2346112" h="2346112">
                <a:moveTo>
                  <a:pt x="0" y="0"/>
                </a:moveTo>
                <a:lnTo>
                  <a:pt x="2346112" y="0"/>
                </a:lnTo>
                <a:lnTo>
                  <a:pt x="2346112" y="2346113"/>
                </a:lnTo>
                <a:lnTo>
                  <a:pt x="0" y="234611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4" name="TextBox 24"/>
          <p:cNvSpPr txBox="1"/>
          <p:nvPr/>
        </p:nvSpPr>
        <p:spPr>
          <a:xfrm>
            <a:off x="6849447" y="1193759"/>
            <a:ext cx="4110038" cy="1236478"/>
          </a:xfrm>
          <a:prstGeom prst="rect">
            <a:avLst/>
          </a:prstGeom>
        </p:spPr>
        <p:txBody>
          <a:bodyPr lIns="0" tIns="0" rIns="0" bIns="0" rtlCol="0" anchor="t">
            <a:spAutoFit/>
          </a:bodyPr>
          <a:lstStyle/>
          <a:p>
            <a:pPr algn="l">
              <a:lnSpc>
                <a:spcPts val="9776"/>
              </a:lnSpc>
            </a:pPr>
            <a:r>
              <a:rPr lang="en-US" sz="6983">
                <a:solidFill>
                  <a:srgbClr val="12229D"/>
                </a:solidFill>
                <a:latin typeface="Codec Pro Ultra-Bold"/>
              </a:rPr>
              <a:t>Our team</a:t>
            </a:r>
          </a:p>
        </p:txBody>
      </p:sp>
      <p:sp>
        <p:nvSpPr>
          <p:cNvPr id="25" name="TextBox 25"/>
          <p:cNvSpPr txBox="1"/>
          <p:nvPr/>
        </p:nvSpPr>
        <p:spPr>
          <a:xfrm>
            <a:off x="5452977" y="6833149"/>
            <a:ext cx="6900015" cy="985066"/>
          </a:xfrm>
          <a:prstGeom prst="rect">
            <a:avLst/>
          </a:prstGeom>
        </p:spPr>
        <p:txBody>
          <a:bodyPr lIns="0" tIns="0" rIns="0" bIns="0" rtlCol="0" anchor="t">
            <a:spAutoFit/>
          </a:bodyPr>
          <a:lstStyle/>
          <a:p>
            <a:pPr algn="l">
              <a:lnSpc>
                <a:spcPts val="7937"/>
              </a:lnSpc>
            </a:pPr>
            <a:r>
              <a:rPr lang="en-US" sz="5669">
                <a:solidFill>
                  <a:srgbClr val="12229D"/>
                </a:solidFill>
                <a:latin typeface="Open Sauce Bold"/>
              </a:rPr>
              <a:t>Under Supervision</a:t>
            </a:r>
            <a:r>
              <a:rPr lang="en-US" sz="5669">
                <a:solidFill>
                  <a:srgbClr val="1E5B82"/>
                </a:solidFill>
                <a:latin typeface="Open Sauce Bold"/>
              </a:rPr>
              <a:t>:</a:t>
            </a:r>
          </a:p>
        </p:txBody>
      </p:sp>
      <p:sp>
        <p:nvSpPr>
          <p:cNvPr id="26" name="TextBox 26"/>
          <p:cNvSpPr txBox="1"/>
          <p:nvPr/>
        </p:nvSpPr>
        <p:spPr>
          <a:xfrm>
            <a:off x="9571501" y="8356740"/>
            <a:ext cx="8166173" cy="896102"/>
          </a:xfrm>
          <a:prstGeom prst="rect">
            <a:avLst/>
          </a:prstGeom>
        </p:spPr>
        <p:txBody>
          <a:bodyPr lIns="0" tIns="0" rIns="0" bIns="0" rtlCol="0" anchor="t">
            <a:spAutoFit/>
          </a:bodyPr>
          <a:lstStyle/>
          <a:p>
            <a:pPr algn="l">
              <a:lnSpc>
                <a:spcPts val="7300"/>
              </a:lnSpc>
            </a:pPr>
            <a:r>
              <a:rPr lang="en-US" sz="5214">
                <a:solidFill>
                  <a:srgbClr val="12229D"/>
                </a:solidFill>
                <a:latin typeface="Open Sauce Bold"/>
              </a:rPr>
              <a:t> Eng. Hayam Abdelbaset</a:t>
            </a:r>
          </a:p>
        </p:txBody>
      </p:sp>
      <p:sp>
        <p:nvSpPr>
          <p:cNvPr id="27" name="TextBox 27"/>
          <p:cNvSpPr txBox="1"/>
          <p:nvPr/>
        </p:nvSpPr>
        <p:spPr>
          <a:xfrm>
            <a:off x="533705" y="8314020"/>
            <a:ext cx="7962014" cy="939641"/>
          </a:xfrm>
          <a:prstGeom prst="rect">
            <a:avLst/>
          </a:prstGeom>
        </p:spPr>
        <p:txBody>
          <a:bodyPr lIns="0" tIns="0" rIns="0" bIns="0" rtlCol="0" anchor="t">
            <a:spAutoFit/>
          </a:bodyPr>
          <a:lstStyle/>
          <a:p>
            <a:pPr algn="l">
              <a:lnSpc>
                <a:spcPts val="7419"/>
              </a:lnSpc>
            </a:pPr>
            <a:r>
              <a:rPr lang="en-US" sz="5299">
                <a:solidFill>
                  <a:srgbClr val="12229D"/>
                </a:solidFill>
                <a:latin typeface="Canva Sans Bold"/>
              </a:rPr>
              <a:t>Dr. Mahmoud Bassiouni</a:t>
            </a:r>
          </a:p>
        </p:txBody>
      </p:sp>
      <p:sp>
        <p:nvSpPr>
          <p:cNvPr id="28" name="TextBox 28"/>
          <p:cNvSpPr txBox="1"/>
          <p:nvPr/>
        </p:nvSpPr>
        <p:spPr>
          <a:xfrm>
            <a:off x="242888" y="4920425"/>
            <a:ext cx="2392651" cy="506778"/>
          </a:xfrm>
          <a:prstGeom prst="rect">
            <a:avLst/>
          </a:prstGeom>
        </p:spPr>
        <p:txBody>
          <a:bodyPr lIns="0" tIns="0" rIns="0" bIns="0" rtlCol="0" anchor="t">
            <a:spAutoFit/>
          </a:bodyPr>
          <a:lstStyle/>
          <a:p>
            <a:pPr algn="l">
              <a:lnSpc>
                <a:spcPts val="4012"/>
              </a:lnSpc>
            </a:pPr>
            <a:r>
              <a:rPr lang="en-US" sz="2865">
                <a:solidFill>
                  <a:srgbClr val="004AAD"/>
                </a:solidFill>
                <a:latin typeface="Open Sauce Bold"/>
              </a:rPr>
              <a:t>David Hanna </a:t>
            </a:r>
          </a:p>
        </p:txBody>
      </p:sp>
      <p:sp>
        <p:nvSpPr>
          <p:cNvPr id="29" name="TextBox 29"/>
          <p:cNvSpPr txBox="1"/>
          <p:nvPr/>
        </p:nvSpPr>
        <p:spPr>
          <a:xfrm>
            <a:off x="3004785" y="4901851"/>
            <a:ext cx="1475242" cy="535610"/>
          </a:xfrm>
          <a:prstGeom prst="rect">
            <a:avLst/>
          </a:prstGeom>
        </p:spPr>
        <p:txBody>
          <a:bodyPr lIns="0" tIns="0" rIns="0" bIns="0" rtlCol="0" anchor="t">
            <a:spAutoFit/>
          </a:bodyPr>
          <a:lstStyle/>
          <a:p>
            <a:pPr algn="l">
              <a:lnSpc>
                <a:spcPts val="4361"/>
              </a:lnSpc>
            </a:pPr>
            <a:r>
              <a:rPr lang="en-US" sz="3115">
                <a:solidFill>
                  <a:srgbClr val="004AAD"/>
                </a:solidFill>
                <a:latin typeface="Open Sauce Bold"/>
              </a:rPr>
              <a:t>Aya Eid</a:t>
            </a:r>
          </a:p>
        </p:txBody>
      </p:sp>
      <p:sp>
        <p:nvSpPr>
          <p:cNvPr id="30" name="TextBox 30"/>
          <p:cNvSpPr txBox="1"/>
          <p:nvPr/>
        </p:nvSpPr>
        <p:spPr>
          <a:xfrm>
            <a:off x="5039497" y="4890240"/>
            <a:ext cx="2686260" cy="506130"/>
          </a:xfrm>
          <a:prstGeom prst="rect">
            <a:avLst/>
          </a:prstGeom>
        </p:spPr>
        <p:txBody>
          <a:bodyPr lIns="0" tIns="0" rIns="0" bIns="0" rtlCol="0" anchor="t">
            <a:spAutoFit/>
          </a:bodyPr>
          <a:lstStyle/>
          <a:p>
            <a:pPr algn="l">
              <a:lnSpc>
                <a:spcPts val="4092"/>
              </a:lnSpc>
            </a:pPr>
            <a:r>
              <a:rPr lang="en-US" sz="2923">
                <a:solidFill>
                  <a:srgbClr val="004AAD"/>
                </a:solidFill>
                <a:latin typeface="Open Sauce Bold"/>
              </a:rPr>
              <a:t>Hager Hamed</a:t>
            </a:r>
            <a:r>
              <a:rPr lang="en-US" sz="2923">
                <a:solidFill>
                  <a:srgbClr val="004AAD"/>
                </a:solidFill>
                <a:latin typeface="Open Sauce"/>
              </a:rPr>
              <a:t> </a:t>
            </a:r>
          </a:p>
        </p:txBody>
      </p:sp>
      <p:sp>
        <p:nvSpPr>
          <p:cNvPr id="31" name="TextBox 31"/>
          <p:cNvSpPr txBox="1"/>
          <p:nvPr/>
        </p:nvSpPr>
        <p:spPr>
          <a:xfrm>
            <a:off x="8012240" y="4842434"/>
            <a:ext cx="2308755" cy="489423"/>
          </a:xfrm>
          <a:prstGeom prst="rect">
            <a:avLst/>
          </a:prstGeom>
        </p:spPr>
        <p:txBody>
          <a:bodyPr lIns="0" tIns="0" rIns="0" bIns="0" rtlCol="0" anchor="t">
            <a:spAutoFit/>
          </a:bodyPr>
          <a:lstStyle/>
          <a:p>
            <a:pPr algn="l">
              <a:lnSpc>
                <a:spcPts val="3940"/>
              </a:lnSpc>
            </a:pPr>
            <a:r>
              <a:rPr lang="en-US" sz="2814">
                <a:solidFill>
                  <a:srgbClr val="004AAD"/>
                </a:solidFill>
                <a:latin typeface="Open Sauce Bold"/>
              </a:rPr>
              <a:t>Huda Gamal </a:t>
            </a:r>
          </a:p>
        </p:txBody>
      </p:sp>
      <p:sp>
        <p:nvSpPr>
          <p:cNvPr id="32" name="TextBox 32"/>
          <p:cNvSpPr txBox="1"/>
          <p:nvPr/>
        </p:nvSpPr>
        <p:spPr>
          <a:xfrm>
            <a:off x="10490444" y="4827899"/>
            <a:ext cx="2977096" cy="453638"/>
          </a:xfrm>
          <a:prstGeom prst="rect">
            <a:avLst/>
          </a:prstGeom>
        </p:spPr>
        <p:txBody>
          <a:bodyPr lIns="0" tIns="0" rIns="0" bIns="0" rtlCol="0" anchor="t">
            <a:spAutoFit/>
          </a:bodyPr>
          <a:lstStyle/>
          <a:p>
            <a:pPr algn="l">
              <a:lnSpc>
                <a:spcPts val="3701"/>
              </a:lnSpc>
            </a:pPr>
            <a:r>
              <a:rPr lang="en-US" sz="2643">
                <a:solidFill>
                  <a:srgbClr val="004AAD"/>
                </a:solidFill>
                <a:latin typeface="Open Sauce Bold"/>
              </a:rPr>
              <a:t>Semon Mamdouh</a:t>
            </a:r>
          </a:p>
        </p:txBody>
      </p:sp>
      <p:sp>
        <p:nvSpPr>
          <p:cNvPr id="33" name="TextBox 33"/>
          <p:cNvSpPr txBox="1"/>
          <p:nvPr/>
        </p:nvSpPr>
        <p:spPr>
          <a:xfrm>
            <a:off x="14525635" y="3267761"/>
            <a:ext cx="87020" cy="689734"/>
          </a:xfrm>
          <a:prstGeom prst="rect">
            <a:avLst/>
          </a:prstGeom>
        </p:spPr>
        <p:txBody>
          <a:bodyPr lIns="0" tIns="0" rIns="0" bIns="0" rtlCol="0" anchor="t">
            <a:spAutoFit/>
          </a:bodyPr>
          <a:lstStyle/>
          <a:p>
            <a:pPr algn="l">
              <a:lnSpc>
                <a:spcPts val="6266"/>
              </a:lnSpc>
            </a:pPr>
            <a:r>
              <a:rPr lang="en-US" sz="2506">
                <a:solidFill>
                  <a:srgbClr val="004AAD"/>
                </a:solidFill>
                <a:latin typeface="Open Sauce Bold"/>
              </a:rPr>
              <a:t> </a:t>
            </a:r>
          </a:p>
        </p:txBody>
      </p:sp>
      <p:sp>
        <p:nvSpPr>
          <p:cNvPr id="34" name="TextBox 34"/>
          <p:cNvSpPr txBox="1"/>
          <p:nvPr/>
        </p:nvSpPr>
        <p:spPr>
          <a:xfrm>
            <a:off x="13577297" y="4582211"/>
            <a:ext cx="2021757" cy="689734"/>
          </a:xfrm>
          <a:prstGeom prst="rect">
            <a:avLst/>
          </a:prstGeom>
        </p:spPr>
        <p:txBody>
          <a:bodyPr lIns="0" tIns="0" rIns="0" bIns="0" rtlCol="0" anchor="t">
            <a:spAutoFit/>
          </a:bodyPr>
          <a:lstStyle/>
          <a:p>
            <a:pPr algn="l">
              <a:lnSpc>
                <a:spcPts val="6266"/>
              </a:lnSpc>
            </a:pPr>
            <a:r>
              <a:rPr lang="en-US" sz="2506">
                <a:solidFill>
                  <a:srgbClr val="004AAD"/>
                </a:solidFill>
                <a:latin typeface="Open Sauce Bold"/>
              </a:rPr>
              <a:t>Yara Salman</a:t>
            </a:r>
          </a:p>
        </p:txBody>
      </p:sp>
      <p:sp>
        <p:nvSpPr>
          <p:cNvPr id="35" name="TextBox 35"/>
          <p:cNvSpPr txBox="1"/>
          <p:nvPr/>
        </p:nvSpPr>
        <p:spPr>
          <a:xfrm>
            <a:off x="15759836" y="4828080"/>
            <a:ext cx="2256739" cy="421615"/>
          </a:xfrm>
          <a:prstGeom prst="rect">
            <a:avLst/>
          </a:prstGeom>
        </p:spPr>
        <p:txBody>
          <a:bodyPr lIns="0" tIns="0" rIns="0" bIns="0" rtlCol="0" anchor="t">
            <a:spAutoFit/>
          </a:bodyPr>
          <a:lstStyle/>
          <a:p>
            <a:pPr algn="l">
              <a:lnSpc>
                <a:spcPts val="3409"/>
              </a:lnSpc>
            </a:pPr>
            <a:r>
              <a:rPr lang="en-US" sz="2435">
                <a:solidFill>
                  <a:srgbClr val="004AAD"/>
                </a:solidFill>
                <a:latin typeface="Open Sauce Bold"/>
              </a:rPr>
              <a:t>Jonathan Ehab</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5960745" y="2064649"/>
            <a:ext cx="361178" cy="7259603"/>
          </a:xfrm>
          <a:custGeom>
            <a:avLst/>
            <a:gdLst/>
            <a:ahLst/>
            <a:cxnLst/>
            <a:rect l="l" t="t" r="r" b="b"/>
            <a:pathLst>
              <a:path w="361178" h="7259603">
                <a:moveTo>
                  <a:pt x="0" y="0"/>
                </a:moveTo>
                <a:lnTo>
                  <a:pt x="361178" y="0"/>
                </a:lnTo>
                <a:lnTo>
                  <a:pt x="361178" y="7259602"/>
                </a:lnTo>
                <a:lnTo>
                  <a:pt x="0" y="72596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210336" y="2064601"/>
            <a:ext cx="412013" cy="7256936"/>
          </a:xfrm>
          <a:custGeom>
            <a:avLst/>
            <a:gdLst/>
            <a:ahLst/>
            <a:cxnLst/>
            <a:rect l="l" t="t" r="r" b="b"/>
            <a:pathLst>
              <a:path w="412013" h="7256936">
                <a:moveTo>
                  <a:pt x="0" y="0"/>
                </a:moveTo>
                <a:lnTo>
                  <a:pt x="412013" y="0"/>
                </a:lnTo>
                <a:lnTo>
                  <a:pt x="412013" y="7256935"/>
                </a:lnTo>
                <a:lnTo>
                  <a:pt x="0" y="725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73094" y="3777386"/>
            <a:ext cx="17865471" cy="3524955"/>
          </a:xfrm>
          <a:custGeom>
            <a:avLst/>
            <a:gdLst/>
            <a:ahLst/>
            <a:cxnLst/>
            <a:rect l="l" t="t" r="r" b="b"/>
            <a:pathLst>
              <a:path w="17865471" h="3524955">
                <a:moveTo>
                  <a:pt x="0" y="0"/>
                </a:moveTo>
                <a:lnTo>
                  <a:pt x="17865471" y="0"/>
                </a:lnTo>
                <a:lnTo>
                  <a:pt x="17865471" y="3524955"/>
                </a:lnTo>
                <a:lnTo>
                  <a:pt x="0" y="3524955"/>
                </a:lnTo>
                <a:lnTo>
                  <a:pt x="0" y="0"/>
                </a:lnTo>
                <a:close/>
              </a:path>
            </a:pathLst>
          </a:custGeom>
          <a:blipFill>
            <a:blip r:embed="rId6"/>
            <a:stretch>
              <a:fillRect/>
            </a:stretch>
          </a:blipFill>
        </p:spPr>
      </p:sp>
      <p:grpSp>
        <p:nvGrpSpPr>
          <p:cNvPr id="5" name="Group 5"/>
          <p:cNvGrpSpPr>
            <a:grpSpLocks noChangeAspect="1"/>
          </p:cNvGrpSpPr>
          <p:nvPr/>
        </p:nvGrpSpPr>
        <p:grpSpPr>
          <a:xfrm>
            <a:off x="390525" y="9810683"/>
            <a:ext cx="123825" cy="123825"/>
            <a:chOff x="0" y="0"/>
            <a:chExt cx="123825" cy="123825"/>
          </a:xfrm>
        </p:grpSpPr>
        <p:sp>
          <p:nvSpPr>
            <p:cNvPr id="6" name="Freeform 6"/>
            <p:cNvSpPr/>
            <p:nvPr/>
          </p:nvSpPr>
          <p:spPr>
            <a:xfrm>
              <a:off x="0" y="0"/>
              <a:ext cx="123825" cy="123825"/>
            </a:xfrm>
            <a:custGeom>
              <a:avLst/>
              <a:gdLst/>
              <a:ahLst/>
              <a:cxnLst/>
              <a:rect l="l" t="t" r="r" b="b"/>
              <a:pathLst>
                <a:path w="123825" h="123825">
                  <a:moveTo>
                    <a:pt x="123825" y="61976"/>
                  </a:moveTo>
                  <a:lnTo>
                    <a:pt x="123444" y="70104"/>
                  </a:lnTo>
                  <a:lnTo>
                    <a:pt x="120650" y="81915"/>
                  </a:lnTo>
                  <a:cubicBezTo>
                    <a:pt x="117602" y="89408"/>
                    <a:pt x="115570" y="92964"/>
                    <a:pt x="113411" y="96393"/>
                  </a:cubicBezTo>
                  <a:lnTo>
                    <a:pt x="108585" y="102870"/>
                  </a:lnTo>
                  <a:lnTo>
                    <a:pt x="99695" y="111125"/>
                  </a:lnTo>
                  <a:cubicBezTo>
                    <a:pt x="92964" y="115697"/>
                    <a:pt x="89408" y="117602"/>
                    <a:pt x="85598" y="119126"/>
                  </a:cubicBezTo>
                  <a:lnTo>
                    <a:pt x="77978" y="121793"/>
                  </a:lnTo>
                  <a:lnTo>
                    <a:pt x="66040" y="123825"/>
                  </a:lnTo>
                  <a:cubicBezTo>
                    <a:pt x="57912" y="123825"/>
                    <a:pt x="53848" y="123444"/>
                    <a:pt x="49911" y="122682"/>
                  </a:cubicBezTo>
                  <a:lnTo>
                    <a:pt x="42037" y="120650"/>
                  </a:lnTo>
                  <a:lnTo>
                    <a:pt x="30988" y="115570"/>
                  </a:lnTo>
                  <a:cubicBezTo>
                    <a:pt x="24257" y="110998"/>
                    <a:pt x="21082" y="108458"/>
                    <a:pt x="18288" y="105664"/>
                  </a:cubicBezTo>
                  <a:lnTo>
                    <a:pt x="12700" y="99695"/>
                  </a:lnTo>
                  <a:lnTo>
                    <a:pt x="6223" y="89408"/>
                  </a:lnTo>
                  <a:cubicBezTo>
                    <a:pt x="3175" y="81915"/>
                    <a:pt x="1905" y="77978"/>
                    <a:pt x="1143" y="74041"/>
                  </a:cubicBezTo>
                  <a:lnTo>
                    <a:pt x="0" y="66040"/>
                  </a:lnTo>
                  <a:lnTo>
                    <a:pt x="381" y="53848"/>
                  </a:lnTo>
                  <a:cubicBezTo>
                    <a:pt x="1905" y="45847"/>
                    <a:pt x="3175" y="42037"/>
                    <a:pt x="4699" y="38227"/>
                  </a:cubicBezTo>
                  <a:lnTo>
                    <a:pt x="8128" y="30861"/>
                  </a:lnTo>
                  <a:lnTo>
                    <a:pt x="15240" y="20955"/>
                  </a:lnTo>
                  <a:cubicBezTo>
                    <a:pt x="20955" y="15240"/>
                    <a:pt x="24130" y="12700"/>
                    <a:pt x="27559" y="10414"/>
                  </a:cubicBezTo>
                  <a:lnTo>
                    <a:pt x="34417" y="6223"/>
                  </a:lnTo>
                  <a:lnTo>
                    <a:pt x="45847" y="1905"/>
                  </a:lnTo>
                  <a:cubicBezTo>
                    <a:pt x="53848" y="381"/>
                    <a:pt x="57785" y="0"/>
                    <a:pt x="61976" y="0"/>
                  </a:cubicBezTo>
                  <a:lnTo>
                    <a:pt x="70104" y="381"/>
                  </a:lnTo>
                  <a:lnTo>
                    <a:pt x="81915" y="3175"/>
                  </a:lnTo>
                  <a:cubicBezTo>
                    <a:pt x="89408" y="6223"/>
                    <a:pt x="92964" y="8255"/>
                    <a:pt x="96393" y="10414"/>
                  </a:cubicBezTo>
                  <a:lnTo>
                    <a:pt x="102870" y="15240"/>
                  </a:lnTo>
                  <a:lnTo>
                    <a:pt x="111125" y="24130"/>
                  </a:lnTo>
                  <a:cubicBezTo>
                    <a:pt x="115697" y="30861"/>
                    <a:pt x="117602" y="34417"/>
                    <a:pt x="119126" y="38227"/>
                  </a:cubicBezTo>
                  <a:lnTo>
                    <a:pt x="121793" y="45847"/>
                  </a:lnTo>
                  <a:lnTo>
                    <a:pt x="123825" y="57785"/>
                  </a:lnTo>
                  <a:close/>
                </a:path>
              </a:pathLst>
            </a:custGeom>
            <a:solidFill>
              <a:srgbClr val="D0E5FF"/>
            </a:solidFill>
          </p:spPr>
        </p:sp>
      </p:grpSp>
      <p:sp>
        <p:nvSpPr>
          <p:cNvPr id="7" name="Freeform 7"/>
          <p:cNvSpPr/>
          <p:nvPr/>
        </p:nvSpPr>
        <p:spPr>
          <a:xfrm>
            <a:off x="1591246" y="1641310"/>
            <a:ext cx="2972981" cy="1665389"/>
          </a:xfrm>
          <a:custGeom>
            <a:avLst/>
            <a:gdLst/>
            <a:ahLst/>
            <a:cxnLst/>
            <a:rect l="l" t="t" r="r" b="b"/>
            <a:pathLst>
              <a:path w="2972981" h="1665389">
                <a:moveTo>
                  <a:pt x="0" y="0"/>
                </a:moveTo>
                <a:lnTo>
                  <a:pt x="2972982" y="0"/>
                </a:lnTo>
                <a:lnTo>
                  <a:pt x="2972982" y="1665389"/>
                </a:lnTo>
                <a:lnTo>
                  <a:pt x="0" y="16653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7441540" y="1692897"/>
            <a:ext cx="3084414" cy="1727806"/>
          </a:xfrm>
          <a:custGeom>
            <a:avLst/>
            <a:gdLst/>
            <a:ahLst/>
            <a:cxnLst/>
            <a:rect l="l" t="t" r="r" b="b"/>
            <a:pathLst>
              <a:path w="3084414" h="1727806">
                <a:moveTo>
                  <a:pt x="0" y="0"/>
                </a:moveTo>
                <a:lnTo>
                  <a:pt x="3084414" y="0"/>
                </a:lnTo>
                <a:lnTo>
                  <a:pt x="3084414" y="1727807"/>
                </a:lnTo>
                <a:lnTo>
                  <a:pt x="0" y="17278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3922178" y="1641310"/>
            <a:ext cx="2972981" cy="1665389"/>
          </a:xfrm>
          <a:custGeom>
            <a:avLst/>
            <a:gdLst/>
            <a:ahLst/>
            <a:cxnLst/>
            <a:rect l="l" t="t" r="r" b="b"/>
            <a:pathLst>
              <a:path w="2972981" h="1665389">
                <a:moveTo>
                  <a:pt x="0" y="0"/>
                </a:moveTo>
                <a:lnTo>
                  <a:pt x="2972981" y="0"/>
                </a:lnTo>
                <a:lnTo>
                  <a:pt x="2972981" y="1665389"/>
                </a:lnTo>
                <a:lnTo>
                  <a:pt x="0" y="1665389"/>
                </a:lnTo>
                <a:lnTo>
                  <a:pt x="0" y="0"/>
                </a:lnTo>
                <a:close/>
              </a:path>
            </a:pathLst>
          </a:custGeom>
          <a:blipFill>
            <a:blip r:embed="rId7">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317544" y="104508"/>
            <a:ext cx="5258581" cy="724176"/>
          </a:xfrm>
          <a:prstGeom prst="rect">
            <a:avLst/>
          </a:prstGeom>
        </p:spPr>
        <p:txBody>
          <a:bodyPr lIns="0" tIns="0" rIns="0" bIns="0" rtlCol="0" anchor="t">
            <a:spAutoFit/>
          </a:bodyPr>
          <a:lstStyle/>
          <a:p>
            <a:pPr algn="l">
              <a:lnSpc>
                <a:spcPts val="5878"/>
              </a:lnSpc>
            </a:pPr>
            <a:r>
              <a:rPr lang="en-US" sz="4199">
                <a:solidFill>
                  <a:srgbClr val="D0E5FF"/>
                </a:solidFill>
                <a:latin typeface="Arimo Bold"/>
              </a:rPr>
              <a:t>Dataset Information </a:t>
            </a:r>
          </a:p>
        </p:txBody>
      </p:sp>
      <p:sp>
        <p:nvSpPr>
          <p:cNvPr id="11" name="TextBox 11"/>
          <p:cNvSpPr txBox="1"/>
          <p:nvPr/>
        </p:nvSpPr>
        <p:spPr>
          <a:xfrm>
            <a:off x="373094" y="743350"/>
            <a:ext cx="14419583" cy="589493"/>
          </a:xfrm>
          <a:prstGeom prst="rect">
            <a:avLst/>
          </a:prstGeom>
        </p:spPr>
        <p:txBody>
          <a:bodyPr lIns="0" tIns="0" rIns="0" bIns="0" rtlCol="0" anchor="t">
            <a:spAutoFit/>
          </a:bodyPr>
          <a:lstStyle/>
          <a:p>
            <a:pPr algn="l">
              <a:lnSpc>
                <a:spcPts val="4620"/>
              </a:lnSpc>
            </a:pPr>
            <a:r>
              <a:rPr lang="en-US" sz="3300">
                <a:solidFill>
                  <a:srgbClr val="D0E5FF"/>
                </a:solidFill>
                <a:latin typeface="Arimo Bold"/>
              </a:rPr>
              <a:t>Our dataset consists of five types of ECG (Electrocardiogram) images. </a:t>
            </a:r>
          </a:p>
        </p:txBody>
      </p:sp>
      <p:sp>
        <p:nvSpPr>
          <p:cNvPr id="12" name="TextBox 12"/>
          <p:cNvSpPr txBox="1"/>
          <p:nvPr/>
        </p:nvSpPr>
        <p:spPr>
          <a:xfrm>
            <a:off x="793842" y="7767495"/>
            <a:ext cx="4662116" cy="1092632"/>
          </a:xfrm>
          <a:prstGeom prst="rect">
            <a:avLst/>
          </a:prstGeom>
        </p:spPr>
        <p:txBody>
          <a:bodyPr lIns="0" tIns="0" rIns="0" bIns="0" rtlCol="0" anchor="t">
            <a:spAutoFit/>
          </a:bodyPr>
          <a:lstStyle/>
          <a:p>
            <a:pPr algn="ctr">
              <a:lnSpc>
                <a:spcPts val="4253"/>
              </a:lnSpc>
            </a:pPr>
            <a:r>
              <a:rPr lang="en-US" sz="3559">
                <a:solidFill>
                  <a:srgbClr val="CAE8FF"/>
                </a:solidFill>
                <a:latin typeface="Arimo Bold"/>
              </a:rPr>
              <a:t>Total Number of ECG Images is 1932</a:t>
            </a:r>
          </a:p>
        </p:txBody>
      </p:sp>
      <p:sp>
        <p:nvSpPr>
          <p:cNvPr id="13" name="TextBox 13"/>
          <p:cNvSpPr txBox="1"/>
          <p:nvPr/>
        </p:nvSpPr>
        <p:spPr>
          <a:xfrm>
            <a:off x="6858648" y="7767495"/>
            <a:ext cx="4662116" cy="1092632"/>
          </a:xfrm>
          <a:prstGeom prst="rect">
            <a:avLst/>
          </a:prstGeom>
        </p:spPr>
        <p:txBody>
          <a:bodyPr lIns="0" tIns="0" rIns="0" bIns="0" rtlCol="0" anchor="t">
            <a:spAutoFit/>
          </a:bodyPr>
          <a:lstStyle/>
          <a:p>
            <a:pPr algn="ctr">
              <a:lnSpc>
                <a:spcPts val="4253"/>
              </a:lnSpc>
            </a:pPr>
            <a:r>
              <a:rPr lang="en-US" sz="3559">
                <a:solidFill>
                  <a:srgbClr val="CAE8FF"/>
                </a:solidFill>
                <a:latin typeface="Arimo Bold"/>
              </a:rPr>
              <a:t>Total Number of ECG Images is 2860</a:t>
            </a:r>
          </a:p>
        </p:txBody>
      </p:sp>
      <p:sp>
        <p:nvSpPr>
          <p:cNvPr id="14" name="TextBox 14"/>
          <p:cNvSpPr txBox="1"/>
          <p:nvPr/>
        </p:nvSpPr>
        <p:spPr>
          <a:xfrm>
            <a:off x="13124774" y="7712926"/>
            <a:ext cx="4662116" cy="1092632"/>
          </a:xfrm>
          <a:prstGeom prst="rect">
            <a:avLst/>
          </a:prstGeom>
        </p:spPr>
        <p:txBody>
          <a:bodyPr lIns="0" tIns="0" rIns="0" bIns="0" rtlCol="0" anchor="t">
            <a:spAutoFit/>
          </a:bodyPr>
          <a:lstStyle/>
          <a:p>
            <a:pPr algn="ctr">
              <a:lnSpc>
                <a:spcPts val="4253"/>
              </a:lnSpc>
            </a:pPr>
            <a:r>
              <a:rPr lang="en-US" sz="3559">
                <a:solidFill>
                  <a:srgbClr val="CAE8FF"/>
                </a:solidFill>
                <a:latin typeface="Arimo Bold"/>
              </a:rPr>
              <a:t>Total Number of ECG Images is 1178</a:t>
            </a:r>
          </a:p>
        </p:txBody>
      </p:sp>
      <p:sp>
        <p:nvSpPr>
          <p:cNvPr id="15" name="TextBox 15"/>
          <p:cNvSpPr txBox="1"/>
          <p:nvPr/>
        </p:nvSpPr>
        <p:spPr>
          <a:xfrm>
            <a:off x="2197694" y="2203275"/>
            <a:ext cx="2003746"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Dataset(1)</a:t>
            </a:r>
          </a:p>
        </p:txBody>
      </p:sp>
      <p:sp>
        <p:nvSpPr>
          <p:cNvPr id="16" name="TextBox 16"/>
          <p:cNvSpPr txBox="1"/>
          <p:nvPr/>
        </p:nvSpPr>
        <p:spPr>
          <a:xfrm>
            <a:off x="7653623" y="2256120"/>
            <a:ext cx="2602525"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Merg Dataset</a:t>
            </a:r>
          </a:p>
        </p:txBody>
      </p:sp>
      <p:sp>
        <p:nvSpPr>
          <p:cNvPr id="17" name="TextBox 17"/>
          <p:cNvSpPr txBox="1"/>
          <p:nvPr/>
        </p:nvSpPr>
        <p:spPr>
          <a:xfrm>
            <a:off x="14524568" y="2254844"/>
            <a:ext cx="2003746"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Dataset(2)</a:t>
            </a:r>
          </a:p>
        </p:txBody>
      </p:sp>
      <p:sp>
        <p:nvSpPr>
          <p:cNvPr id="18" name="TextBox 18"/>
          <p:cNvSpPr txBox="1"/>
          <p:nvPr/>
        </p:nvSpPr>
        <p:spPr>
          <a:xfrm>
            <a:off x="789680" y="9592332"/>
            <a:ext cx="17318069" cy="564918"/>
          </a:xfrm>
          <a:prstGeom prst="rect">
            <a:avLst/>
          </a:prstGeom>
        </p:spPr>
        <p:txBody>
          <a:bodyPr lIns="0" tIns="0" rIns="0" bIns="0" rtlCol="0" anchor="t">
            <a:spAutoFit/>
          </a:bodyPr>
          <a:lstStyle/>
          <a:p>
            <a:pPr algn="l">
              <a:lnSpc>
                <a:spcPts val="4479"/>
              </a:lnSpc>
            </a:pPr>
            <a:r>
              <a:rPr lang="en-US" sz="3199">
                <a:solidFill>
                  <a:srgbClr val="D0E5FF"/>
                </a:solidFill>
                <a:latin typeface="Arimo Bold"/>
              </a:rPr>
              <a:t>This dataset consists of ECG images collected from two countries China and Pakistan .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D0E5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2801571" y="2863196"/>
            <a:ext cx="3015434" cy="1489186"/>
            <a:chOff x="0" y="0"/>
            <a:chExt cx="3015437" cy="1489189"/>
          </a:xfrm>
        </p:grpSpPr>
        <p:sp>
          <p:nvSpPr>
            <p:cNvPr id="6" name="Freeform 6"/>
            <p:cNvSpPr/>
            <p:nvPr/>
          </p:nvSpPr>
          <p:spPr>
            <a:xfrm>
              <a:off x="0" y="0"/>
              <a:ext cx="3015488" cy="1489202"/>
            </a:xfrm>
            <a:custGeom>
              <a:avLst/>
              <a:gdLst/>
              <a:ahLst/>
              <a:cxnLst/>
              <a:rect l="l" t="t" r="r" b="b"/>
              <a:pathLst>
                <a:path w="3015488" h="1489202">
                  <a:moveTo>
                    <a:pt x="0" y="1489202"/>
                  </a:moveTo>
                  <a:cubicBezTo>
                    <a:pt x="0" y="1489202"/>
                    <a:pt x="0" y="0"/>
                    <a:pt x="0" y="0"/>
                  </a:cubicBezTo>
                  <a:cubicBezTo>
                    <a:pt x="0" y="0"/>
                    <a:pt x="3015488" y="0"/>
                    <a:pt x="3015488" y="0"/>
                  </a:cubicBezTo>
                  <a:cubicBezTo>
                    <a:pt x="3015488" y="0"/>
                    <a:pt x="3015488" y="1489202"/>
                    <a:pt x="3015488" y="1489202"/>
                  </a:cubicBezTo>
                  <a:cubicBezTo>
                    <a:pt x="3015488" y="1489202"/>
                    <a:pt x="0" y="1489202"/>
                    <a:pt x="0" y="1489202"/>
                  </a:cubicBezTo>
                  <a:close/>
                </a:path>
              </a:pathLst>
            </a:custGeom>
            <a:solidFill>
              <a:srgbClr val="000000"/>
            </a:solidFill>
          </p:spPr>
        </p:sp>
      </p:grpSp>
      <p:grpSp>
        <p:nvGrpSpPr>
          <p:cNvPr id="7" name="Group 7"/>
          <p:cNvGrpSpPr>
            <a:grpSpLocks noChangeAspect="1"/>
          </p:cNvGrpSpPr>
          <p:nvPr/>
        </p:nvGrpSpPr>
        <p:grpSpPr>
          <a:xfrm>
            <a:off x="11578809" y="4620758"/>
            <a:ext cx="5409629" cy="2509399"/>
            <a:chOff x="0" y="0"/>
            <a:chExt cx="5409628" cy="2509393"/>
          </a:xfrm>
        </p:grpSpPr>
        <p:sp>
          <p:nvSpPr>
            <p:cNvPr id="8" name="Freeform 8"/>
            <p:cNvSpPr/>
            <p:nvPr/>
          </p:nvSpPr>
          <p:spPr>
            <a:xfrm>
              <a:off x="63500" y="63500"/>
              <a:ext cx="5282565" cy="2382393"/>
            </a:xfrm>
            <a:custGeom>
              <a:avLst/>
              <a:gdLst/>
              <a:ahLst/>
              <a:cxnLst/>
              <a:rect l="l" t="t" r="r" b="b"/>
              <a:pathLst>
                <a:path w="5282565" h="2382393">
                  <a:moveTo>
                    <a:pt x="0" y="2064512"/>
                  </a:moveTo>
                  <a:cubicBezTo>
                    <a:pt x="0" y="2064512"/>
                    <a:pt x="0" y="318008"/>
                    <a:pt x="0" y="318008"/>
                  </a:cubicBezTo>
                  <a:cubicBezTo>
                    <a:pt x="0" y="142367"/>
                    <a:pt x="142367" y="0"/>
                    <a:pt x="317881" y="0"/>
                  </a:cubicBezTo>
                  <a:cubicBezTo>
                    <a:pt x="317881" y="0"/>
                    <a:pt x="4964684" y="0"/>
                    <a:pt x="4964684" y="0"/>
                  </a:cubicBezTo>
                  <a:cubicBezTo>
                    <a:pt x="5140325" y="0"/>
                    <a:pt x="5282565" y="142367"/>
                    <a:pt x="5282565" y="317881"/>
                  </a:cubicBezTo>
                  <a:cubicBezTo>
                    <a:pt x="5282565" y="317881"/>
                    <a:pt x="5282565" y="2064385"/>
                    <a:pt x="5282565" y="2064385"/>
                  </a:cubicBezTo>
                  <a:cubicBezTo>
                    <a:pt x="5282565" y="2240026"/>
                    <a:pt x="5140198" y="2382266"/>
                    <a:pt x="4964684" y="2382266"/>
                  </a:cubicBezTo>
                  <a:cubicBezTo>
                    <a:pt x="4964684" y="2382266"/>
                    <a:pt x="317881" y="2382266"/>
                    <a:pt x="317881" y="2382266"/>
                  </a:cubicBezTo>
                  <a:cubicBezTo>
                    <a:pt x="142367" y="2382393"/>
                    <a:pt x="0" y="2240026"/>
                    <a:pt x="0" y="2064512"/>
                  </a:cubicBezTo>
                  <a:close/>
                </a:path>
              </a:pathLst>
            </a:custGeom>
            <a:solidFill>
              <a:srgbClr val="B5E1FF"/>
            </a:solidFill>
          </p:spPr>
        </p:sp>
        <p:sp>
          <p:nvSpPr>
            <p:cNvPr id="9" name="Freeform 9"/>
            <p:cNvSpPr/>
            <p:nvPr/>
          </p:nvSpPr>
          <p:spPr>
            <a:xfrm>
              <a:off x="351790" y="309499"/>
              <a:ext cx="4683125" cy="1887728"/>
            </a:xfrm>
            <a:custGeom>
              <a:avLst/>
              <a:gdLst/>
              <a:ahLst/>
              <a:cxnLst/>
              <a:rect l="l" t="t" r="r" b="b"/>
              <a:pathLst>
                <a:path w="4683125" h="1887728">
                  <a:moveTo>
                    <a:pt x="0" y="1887728"/>
                  </a:moveTo>
                  <a:cubicBezTo>
                    <a:pt x="0" y="1887728"/>
                    <a:pt x="0" y="0"/>
                    <a:pt x="0" y="0"/>
                  </a:cubicBezTo>
                  <a:cubicBezTo>
                    <a:pt x="0" y="0"/>
                    <a:pt x="4683125" y="0"/>
                    <a:pt x="4683125" y="0"/>
                  </a:cubicBezTo>
                  <a:cubicBezTo>
                    <a:pt x="4683125" y="0"/>
                    <a:pt x="4683125" y="1887728"/>
                    <a:pt x="4683125" y="1887728"/>
                  </a:cubicBezTo>
                  <a:cubicBezTo>
                    <a:pt x="4683125" y="1887728"/>
                    <a:pt x="0" y="1887728"/>
                    <a:pt x="0" y="1887728"/>
                  </a:cubicBezTo>
                  <a:close/>
                </a:path>
              </a:pathLst>
            </a:custGeom>
            <a:solidFill>
              <a:srgbClr val="000099"/>
            </a:solidFill>
          </p:spPr>
        </p:sp>
        <p:sp>
          <p:nvSpPr>
            <p:cNvPr id="10" name="Freeform 10"/>
            <p:cNvSpPr/>
            <p:nvPr/>
          </p:nvSpPr>
          <p:spPr>
            <a:xfrm>
              <a:off x="351790" y="659892"/>
              <a:ext cx="4683125" cy="62357"/>
            </a:xfrm>
            <a:custGeom>
              <a:avLst/>
              <a:gdLst/>
              <a:ahLst/>
              <a:cxnLst/>
              <a:rect l="l" t="t" r="r" b="b"/>
              <a:pathLst>
                <a:path w="4683125" h="62357">
                  <a:moveTo>
                    <a:pt x="0" y="0"/>
                  </a:moveTo>
                  <a:lnTo>
                    <a:pt x="4683125" y="0"/>
                  </a:lnTo>
                  <a:lnTo>
                    <a:pt x="4683125" y="62357"/>
                  </a:lnTo>
                  <a:lnTo>
                    <a:pt x="0" y="62357"/>
                  </a:lnTo>
                  <a:close/>
                </a:path>
              </a:pathLst>
            </a:custGeom>
            <a:solidFill>
              <a:srgbClr val="000000"/>
            </a:solidFill>
          </p:spPr>
        </p:sp>
        <p:sp>
          <p:nvSpPr>
            <p:cNvPr id="11" name="Freeform 11"/>
            <p:cNvSpPr/>
            <p:nvPr/>
          </p:nvSpPr>
          <p:spPr>
            <a:xfrm>
              <a:off x="351790" y="1042924"/>
              <a:ext cx="4683125" cy="62357"/>
            </a:xfrm>
            <a:custGeom>
              <a:avLst/>
              <a:gdLst/>
              <a:ahLst/>
              <a:cxnLst/>
              <a:rect l="l" t="t" r="r" b="b"/>
              <a:pathLst>
                <a:path w="4683125" h="62357">
                  <a:moveTo>
                    <a:pt x="0" y="0"/>
                  </a:moveTo>
                  <a:lnTo>
                    <a:pt x="4683125" y="0"/>
                  </a:lnTo>
                  <a:lnTo>
                    <a:pt x="4683125" y="62357"/>
                  </a:lnTo>
                  <a:lnTo>
                    <a:pt x="0" y="62357"/>
                  </a:lnTo>
                  <a:close/>
                </a:path>
              </a:pathLst>
            </a:custGeom>
            <a:solidFill>
              <a:srgbClr val="000000"/>
            </a:solidFill>
          </p:spPr>
        </p:sp>
        <p:sp>
          <p:nvSpPr>
            <p:cNvPr id="12" name="Freeform 12"/>
            <p:cNvSpPr/>
            <p:nvPr/>
          </p:nvSpPr>
          <p:spPr>
            <a:xfrm>
              <a:off x="351790" y="1431544"/>
              <a:ext cx="4682617" cy="62357"/>
            </a:xfrm>
            <a:custGeom>
              <a:avLst/>
              <a:gdLst/>
              <a:ahLst/>
              <a:cxnLst/>
              <a:rect l="l" t="t" r="r" b="b"/>
              <a:pathLst>
                <a:path w="4682617" h="62357">
                  <a:moveTo>
                    <a:pt x="0" y="0"/>
                  </a:moveTo>
                  <a:lnTo>
                    <a:pt x="4682617" y="0"/>
                  </a:lnTo>
                  <a:lnTo>
                    <a:pt x="4682617" y="62357"/>
                  </a:lnTo>
                  <a:lnTo>
                    <a:pt x="0" y="62357"/>
                  </a:lnTo>
                  <a:close/>
                </a:path>
              </a:pathLst>
            </a:custGeom>
            <a:solidFill>
              <a:srgbClr val="000000"/>
            </a:solidFill>
          </p:spPr>
        </p:sp>
        <p:sp>
          <p:nvSpPr>
            <p:cNvPr id="13" name="Freeform 13"/>
            <p:cNvSpPr/>
            <p:nvPr/>
          </p:nvSpPr>
          <p:spPr>
            <a:xfrm>
              <a:off x="351790" y="1811147"/>
              <a:ext cx="4683125" cy="62357"/>
            </a:xfrm>
            <a:custGeom>
              <a:avLst/>
              <a:gdLst/>
              <a:ahLst/>
              <a:cxnLst/>
              <a:rect l="l" t="t" r="r" b="b"/>
              <a:pathLst>
                <a:path w="4683125" h="62357">
                  <a:moveTo>
                    <a:pt x="0" y="0"/>
                  </a:moveTo>
                  <a:lnTo>
                    <a:pt x="4683125" y="0"/>
                  </a:lnTo>
                  <a:lnTo>
                    <a:pt x="4683125" y="62357"/>
                  </a:lnTo>
                  <a:lnTo>
                    <a:pt x="0" y="62357"/>
                  </a:lnTo>
                  <a:close/>
                </a:path>
              </a:pathLst>
            </a:custGeom>
            <a:solidFill>
              <a:srgbClr val="000000"/>
            </a:solidFill>
          </p:spPr>
        </p:sp>
        <p:sp>
          <p:nvSpPr>
            <p:cNvPr id="14" name="Freeform 14"/>
            <p:cNvSpPr/>
            <p:nvPr/>
          </p:nvSpPr>
          <p:spPr>
            <a:xfrm>
              <a:off x="735965" y="311531"/>
              <a:ext cx="62357" cy="371475"/>
            </a:xfrm>
            <a:custGeom>
              <a:avLst/>
              <a:gdLst/>
              <a:ahLst/>
              <a:cxnLst/>
              <a:rect l="l" t="t" r="r" b="b"/>
              <a:pathLst>
                <a:path w="62357" h="371475">
                  <a:moveTo>
                    <a:pt x="62357" y="0"/>
                  </a:moveTo>
                  <a:lnTo>
                    <a:pt x="62357" y="371475"/>
                  </a:lnTo>
                  <a:lnTo>
                    <a:pt x="0" y="371475"/>
                  </a:lnTo>
                  <a:lnTo>
                    <a:pt x="0" y="0"/>
                  </a:lnTo>
                  <a:close/>
                </a:path>
              </a:pathLst>
            </a:custGeom>
            <a:solidFill>
              <a:srgbClr val="000000"/>
            </a:solidFill>
          </p:spPr>
        </p:sp>
        <p:sp>
          <p:nvSpPr>
            <p:cNvPr id="15" name="Freeform 15"/>
            <p:cNvSpPr/>
            <p:nvPr/>
          </p:nvSpPr>
          <p:spPr>
            <a:xfrm>
              <a:off x="916559" y="691134"/>
              <a:ext cx="62357" cy="364490"/>
            </a:xfrm>
            <a:custGeom>
              <a:avLst/>
              <a:gdLst/>
              <a:ahLst/>
              <a:cxnLst/>
              <a:rect l="l" t="t" r="r" b="b"/>
              <a:pathLst>
                <a:path w="62357" h="364490">
                  <a:moveTo>
                    <a:pt x="62357" y="0"/>
                  </a:moveTo>
                  <a:lnTo>
                    <a:pt x="62357" y="364490"/>
                  </a:lnTo>
                  <a:lnTo>
                    <a:pt x="0" y="364490"/>
                  </a:lnTo>
                  <a:lnTo>
                    <a:pt x="0" y="0"/>
                  </a:lnTo>
                  <a:close/>
                </a:path>
              </a:pathLst>
            </a:custGeom>
            <a:solidFill>
              <a:srgbClr val="000000"/>
            </a:solidFill>
          </p:spPr>
        </p:sp>
        <p:sp>
          <p:nvSpPr>
            <p:cNvPr id="16" name="Freeform 16"/>
            <p:cNvSpPr/>
            <p:nvPr/>
          </p:nvSpPr>
          <p:spPr>
            <a:xfrm>
              <a:off x="1056894" y="1078992"/>
              <a:ext cx="62357" cy="351536"/>
            </a:xfrm>
            <a:custGeom>
              <a:avLst/>
              <a:gdLst/>
              <a:ahLst/>
              <a:cxnLst/>
              <a:rect l="l" t="t" r="r" b="b"/>
              <a:pathLst>
                <a:path w="62357" h="351536">
                  <a:moveTo>
                    <a:pt x="62357" y="0"/>
                  </a:moveTo>
                  <a:lnTo>
                    <a:pt x="62357" y="351536"/>
                  </a:lnTo>
                  <a:lnTo>
                    <a:pt x="0" y="351536"/>
                  </a:lnTo>
                  <a:lnTo>
                    <a:pt x="0" y="0"/>
                  </a:lnTo>
                  <a:close/>
                </a:path>
              </a:pathLst>
            </a:custGeom>
            <a:solidFill>
              <a:srgbClr val="000000"/>
            </a:solidFill>
          </p:spPr>
        </p:sp>
        <p:sp>
          <p:nvSpPr>
            <p:cNvPr id="17" name="Freeform 17"/>
            <p:cNvSpPr/>
            <p:nvPr/>
          </p:nvSpPr>
          <p:spPr>
            <a:xfrm>
              <a:off x="1282065" y="1462659"/>
              <a:ext cx="62357" cy="351536"/>
            </a:xfrm>
            <a:custGeom>
              <a:avLst/>
              <a:gdLst/>
              <a:ahLst/>
              <a:cxnLst/>
              <a:rect l="l" t="t" r="r" b="b"/>
              <a:pathLst>
                <a:path w="62357" h="351536">
                  <a:moveTo>
                    <a:pt x="62357" y="0"/>
                  </a:moveTo>
                  <a:lnTo>
                    <a:pt x="62357" y="351536"/>
                  </a:lnTo>
                  <a:lnTo>
                    <a:pt x="0" y="351536"/>
                  </a:lnTo>
                  <a:lnTo>
                    <a:pt x="0" y="0"/>
                  </a:lnTo>
                  <a:close/>
                </a:path>
              </a:pathLst>
            </a:custGeom>
            <a:solidFill>
              <a:srgbClr val="000000"/>
            </a:solidFill>
          </p:spPr>
        </p:sp>
        <p:sp>
          <p:nvSpPr>
            <p:cNvPr id="18" name="Freeform 18"/>
            <p:cNvSpPr/>
            <p:nvPr/>
          </p:nvSpPr>
          <p:spPr>
            <a:xfrm>
              <a:off x="684784" y="1842262"/>
              <a:ext cx="62357" cy="364490"/>
            </a:xfrm>
            <a:custGeom>
              <a:avLst/>
              <a:gdLst/>
              <a:ahLst/>
              <a:cxnLst/>
              <a:rect l="l" t="t" r="r" b="b"/>
              <a:pathLst>
                <a:path w="62357" h="364490">
                  <a:moveTo>
                    <a:pt x="62357" y="0"/>
                  </a:moveTo>
                  <a:lnTo>
                    <a:pt x="62357" y="364490"/>
                  </a:lnTo>
                  <a:lnTo>
                    <a:pt x="0" y="364490"/>
                  </a:lnTo>
                  <a:lnTo>
                    <a:pt x="0" y="0"/>
                  </a:lnTo>
                  <a:close/>
                </a:path>
              </a:pathLst>
            </a:custGeom>
            <a:solidFill>
              <a:srgbClr val="000000"/>
            </a:solidFill>
          </p:spPr>
        </p:sp>
        <p:sp>
          <p:nvSpPr>
            <p:cNvPr id="19" name="Freeform 19"/>
            <p:cNvSpPr/>
            <p:nvPr/>
          </p:nvSpPr>
          <p:spPr>
            <a:xfrm>
              <a:off x="1056894" y="1842262"/>
              <a:ext cx="62357" cy="351536"/>
            </a:xfrm>
            <a:custGeom>
              <a:avLst/>
              <a:gdLst/>
              <a:ahLst/>
              <a:cxnLst/>
              <a:rect l="l" t="t" r="r" b="b"/>
              <a:pathLst>
                <a:path w="62357" h="351536">
                  <a:moveTo>
                    <a:pt x="62357" y="0"/>
                  </a:moveTo>
                  <a:lnTo>
                    <a:pt x="62357" y="351536"/>
                  </a:lnTo>
                  <a:lnTo>
                    <a:pt x="0" y="351536"/>
                  </a:lnTo>
                  <a:lnTo>
                    <a:pt x="0" y="0"/>
                  </a:lnTo>
                  <a:close/>
                </a:path>
              </a:pathLst>
            </a:custGeom>
            <a:solidFill>
              <a:srgbClr val="000000"/>
            </a:solidFill>
          </p:spPr>
        </p:sp>
        <p:sp>
          <p:nvSpPr>
            <p:cNvPr id="20" name="Freeform 20"/>
            <p:cNvSpPr/>
            <p:nvPr/>
          </p:nvSpPr>
          <p:spPr>
            <a:xfrm>
              <a:off x="4227322" y="1106170"/>
              <a:ext cx="62357" cy="384048"/>
            </a:xfrm>
            <a:custGeom>
              <a:avLst/>
              <a:gdLst/>
              <a:ahLst/>
              <a:cxnLst/>
              <a:rect l="l" t="t" r="r" b="b"/>
              <a:pathLst>
                <a:path w="62357" h="384048">
                  <a:moveTo>
                    <a:pt x="62357" y="0"/>
                  </a:moveTo>
                  <a:lnTo>
                    <a:pt x="62357" y="384048"/>
                  </a:lnTo>
                  <a:lnTo>
                    <a:pt x="0" y="384048"/>
                  </a:lnTo>
                  <a:lnTo>
                    <a:pt x="0" y="0"/>
                  </a:lnTo>
                  <a:close/>
                </a:path>
              </a:pathLst>
            </a:custGeom>
            <a:solidFill>
              <a:srgbClr val="000000"/>
            </a:solidFill>
          </p:spPr>
        </p:sp>
        <p:sp>
          <p:nvSpPr>
            <p:cNvPr id="21" name="Freeform 21"/>
            <p:cNvSpPr/>
            <p:nvPr/>
          </p:nvSpPr>
          <p:spPr>
            <a:xfrm>
              <a:off x="4412869" y="721360"/>
              <a:ext cx="62357" cy="331851"/>
            </a:xfrm>
            <a:custGeom>
              <a:avLst/>
              <a:gdLst/>
              <a:ahLst/>
              <a:cxnLst/>
              <a:rect l="l" t="t" r="r" b="b"/>
              <a:pathLst>
                <a:path w="62357" h="331851">
                  <a:moveTo>
                    <a:pt x="62357" y="0"/>
                  </a:moveTo>
                  <a:lnTo>
                    <a:pt x="62357" y="331851"/>
                  </a:lnTo>
                  <a:lnTo>
                    <a:pt x="0" y="331851"/>
                  </a:lnTo>
                  <a:lnTo>
                    <a:pt x="0" y="0"/>
                  </a:lnTo>
                  <a:close/>
                </a:path>
              </a:pathLst>
            </a:custGeom>
            <a:solidFill>
              <a:srgbClr val="000000"/>
            </a:solidFill>
          </p:spPr>
        </p:sp>
        <p:sp>
          <p:nvSpPr>
            <p:cNvPr id="22" name="Freeform 22"/>
            <p:cNvSpPr/>
            <p:nvPr/>
          </p:nvSpPr>
          <p:spPr>
            <a:xfrm>
              <a:off x="4247896" y="311277"/>
              <a:ext cx="62357" cy="349631"/>
            </a:xfrm>
            <a:custGeom>
              <a:avLst/>
              <a:gdLst/>
              <a:ahLst/>
              <a:cxnLst/>
              <a:rect l="l" t="t" r="r" b="b"/>
              <a:pathLst>
                <a:path w="62357" h="349631">
                  <a:moveTo>
                    <a:pt x="62357" y="0"/>
                  </a:moveTo>
                  <a:lnTo>
                    <a:pt x="62357" y="349631"/>
                  </a:lnTo>
                  <a:lnTo>
                    <a:pt x="0" y="349631"/>
                  </a:lnTo>
                  <a:lnTo>
                    <a:pt x="0" y="0"/>
                  </a:lnTo>
                  <a:close/>
                </a:path>
              </a:pathLst>
            </a:custGeom>
            <a:solidFill>
              <a:srgbClr val="000000"/>
            </a:solidFill>
          </p:spPr>
        </p:sp>
        <p:sp>
          <p:nvSpPr>
            <p:cNvPr id="23" name="Freeform 23"/>
            <p:cNvSpPr/>
            <p:nvPr/>
          </p:nvSpPr>
          <p:spPr>
            <a:xfrm>
              <a:off x="4065270" y="1483614"/>
              <a:ext cx="62357" cy="364490"/>
            </a:xfrm>
            <a:custGeom>
              <a:avLst/>
              <a:gdLst/>
              <a:ahLst/>
              <a:cxnLst/>
              <a:rect l="l" t="t" r="r" b="b"/>
              <a:pathLst>
                <a:path w="62357" h="364490">
                  <a:moveTo>
                    <a:pt x="62357" y="0"/>
                  </a:moveTo>
                  <a:lnTo>
                    <a:pt x="62357" y="364490"/>
                  </a:lnTo>
                  <a:lnTo>
                    <a:pt x="0" y="364490"/>
                  </a:lnTo>
                  <a:lnTo>
                    <a:pt x="0" y="0"/>
                  </a:lnTo>
                  <a:close/>
                </a:path>
              </a:pathLst>
            </a:custGeom>
            <a:solidFill>
              <a:srgbClr val="000000"/>
            </a:solidFill>
          </p:spPr>
        </p:sp>
        <p:sp>
          <p:nvSpPr>
            <p:cNvPr id="24" name="Freeform 24"/>
            <p:cNvSpPr/>
            <p:nvPr/>
          </p:nvSpPr>
          <p:spPr>
            <a:xfrm>
              <a:off x="1486662" y="1847088"/>
              <a:ext cx="62357" cy="351536"/>
            </a:xfrm>
            <a:custGeom>
              <a:avLst/>
              <a:gdLst/>
              <a:ahLst/>
              <a:cxnLst/>
              <a:rect l="l" t="t" r="r" b="b"/>
              <a:pathLst>
                <a:path w="62357" h="351536">
                  <a:moveTo>
                    <a:pt x="62357" y="0"/>
                  </a:moveTo>
                  <a:lnTo>
                    <a:pt x="62357" y="351536"/>
                  </a:lnTo>
                  <a:lnTo>
                    <a:pt x="0" y="351536"/>
                  </a:lnTo>
                  <a:lnTo>
                    <a:pt x="0" y="0"/>
                  </a:lnTo>
                  <a:close/>
                </a:path>
              </a:pathLst>
            </a:custGeom>
            <a:solidFill>
              <a:srgbClr val="000000"/>
            </a:solidFill>
          </p:spPr>
        </p:sp>
        <p:sp>
          <p:nvSpPr>
            <p:cNvPr id="25" name="Freeform 25"/>
            <p:cNvSpPr/>
            <p:nvPr/>
          </p:nvSpPr>
          <p:spPr>
            <a:xfrm>
              <a:off x="3648329" y="1847088"/>
              <a:ext cx="62357" cy="338455"/>
            </a:xfrm>
            <a:custGeom>
              <a:avLst/>
              <a:gdLst/>
              <a:ahLst/>
              <a:cxnLst/>
              <a:rect l="l" t="t" r="r" b="b"/>
              <a:pathLst>
                <a:path w="62357" h="338455">
                  <a:moveTo>
                    <a:pt x="62357" y="0"/>
                  </a:moveTo>
                  <a:lnTo>
                    <a:pt x="62357" y="338455"/>
                  </a:lnTo>
                  <a:lnTo>
                    <a:pt x="0" y="338455"/>
                  </a:lnTo>
                  <a:lnTo>
                    <a:pt x="0" y="0"/>
                  </a:lnTo>
                  <a:close/>
                </a:path>
              </a:pathLst>
            </a:custGeom>
            <a:solidFill>
              <a:srgbClr val="000000"/>
            </a:solidFill>
          </p:spPr>
        </p:sp>
        <p:sp>
          <p:nvSpPr>
            <p:cNvPr id="26" name="Freeform 26"/>
            <p:cNvSpPr/>
            <p:nvPr/>
          </p:nvSpPr>
          <p:spPr>
            <a:xfrm>
              <a:off x="3969766" y="1847088"/>
              <a:ext cx="62357" cy="338455"/>
            </a:xfrm>
            <a:custGeom>
              <a:avLst/>
              <a:gdLst/>
              <a:ahLst/>
              <a:cxnLst/>
              <a:rect l="l" t="t" r="r" b="b"/>
              <a:pathLst>
                <a:path w="62357" h="338455">
                  <a:moveTo>
                    <a:pt x="62357" y="0"/>
                  </a:moveTo>
                  <a:lnTo>
                    <a:pt x="62357" y="338455"/>
                  </a:lnTo>
                  <a:lnTo>
                    <a:pt x="0" y="338455"/>
                  </a:lnTo>
                  <a:lnTo>
                    <a:pt x="0" y="0"/>
                  </a:lnTo>
                  <a:close/>
                </a:path>
              </a:pathLst>
            </a:custGeom>
            <a:solidFill>
              <a:srgbClr val="000000"/>
            </a:solidFill>
          </p:spPr>
        </p:sp>
        <p:sp>
          <p:nvSpPr>
            <p:cNvPr id="27" name="Freeform 27"/>
            <p:cNvSpPr/>
            <p:nvPr/>
          </p:nvSpPr>
          <p:spPr>
            <a:xfrm>
              <a:off x="4302760" y="1842262"/>
              <a:ext cx="62357" cy="354838"/>
            </a:xfrm>
            <a:custGeom>
              <a:avLst/>
              <a:gdLst/>
              <a:ahLst/>
              <a:cxnLst/>
              <a:rect l="l" t="t" r="r" b="b"/>
              <a:pathLst>
                <a:path w="62357" h="354838">
                  <a:moveTo>
                    <a:pt x="62357" y="0"/>
                  </a:moveTo>
                  <a:lnTo>
                    <a:pt x="62357" y="354838"/>
                  </a:lnTo>
                  <a:lnTo>
                    <a:pt x="0" y="354838"/>
                  </a:lnTo>
                  <a:lnTo>
                    <a:pt x="0" y="0"/>
                  </a:lnTo>
                  <a:close/>
                </a:path>
              </a:pathLst>
            </a:custGeom>
            <a:solidFill>
              <a:srgbClr val="000000"/>
            </a:solidFill>
          </p:spPr>
        </p:sp>
        <p:sp>
          <p:nvSpPr>
            <p:cNvPr id="28" name="Freeform 28"/>
            <p:cNvSpPr/>
            <p:nvPr/>
          </p:nvSpPr>
          <p:spPr>
            <a:xfrm>
              <a:off x="4639183" y="1847088"/>
              <a:ext cx="62357" cy="364490"/>
            </a:xfrm>
            <a:custGeom>
              <a:avLst/>
              <a:gdLst/>
              <a:ahLst/>
              <a:cxnLst/>
              <a:rect l="l" t="t" r="r" b="b"/>
              <a:pathLst>
                <a:path w="62357" h="364490">
                  <a:moveTo>
                    <a:pt x="62357" y="0"/>
                  </a:moveTo>
                  <a:lnTo>
                    <a:pt x="62357" y="364490"/>
                  </a:lnTo>
                  <a:lnTo>
                    <a:pt x="0" y="364490"/>
                  </a:lnTo>
                  <a:lnTo>
                    <a:pt x="0" y="0"/>
                  </a:lnTo>
                  <a:close/>
                </a:path>
              </a:pathLst>
            </a:custGeom>
            <a:solidFill>
              <a:srgbClr val="000000"/>
            </a:solidFill>
          </p:spPr>
        </p:sp>
        <p:sp>
          <p:nvSpPr>
            <p:cNvPr id="29" name="Freeform 29"/>
            <p:cNvSpPr/>
            <p:nvPr/>
          </p:nvSpPr>
          <p:spPr>
            <a:xfrm>
              <a:off x="1665224" y="1490218"/>
              <a:ext cx="62357" cy="356743"/>
            </a:xfrm>
            <a:custGeom>
              <a:avLst/>
              <a:gdLst/>
              <a:ahLst/>
              <a:cxnLst/>
              <a:rect l="l" t="t" r="r" b="b"/>
              <a:pathLst>
                <a:path w="62357" h="356743">
                  <a:moveTo>
                    <a:pt x="62357" y="0"/>
                  </a:moveTo>
                  <a:lnTo>
                    <a:pt x="62357" y="356743"/>
                  </a:lnTo>
                  <a:lnTo>
                    <a:pt x="0" y="356743"/>
                  </a:lnTo>
                  <a:lnTo>
                    <a:pt x="0" y="0"/>
                  </a:lnTo>
                  <a:close/>
                </a:path>
              </a:pathLst>
            </a:custGeom>
            <a:solidFill>
              <a:srgbClr val="000000"/>
            </a:solidFill>
          </p:spPr>
        </p:sp>
        <p:sp>
          <p:nvSpPr>
            <p:cNvPr id="30" name="Freeform 30"/>
            <p:cNvSpPr/>
            <p:nvPr/>
          </p:nvSpPr>
          <p:spPr>
            <a:xfrm>
              <a:off x="2009775" y="1490218"/>
              <a:ext cx="62357" cy="344932"/>
            </a:xfrm>
            <a:custGeom>
              <a:avLst/>
              <a:gdLst/>
              <a:ahLst/>
              <a:cxnLst/>
              <a:rect l="l" t="t" r="r" b="b"/>
              <a:pathLst>
                <a:path w="62357" h="344932">
                  <a:moveTo>
                    <a:pt x="62357" y="0"/>
                  </a:moveTo>
                  <a:lnTo>
                    <a:pt x="62357" y="344932"/>
                  </a:lnTo>
                  <a:lnTo>
                    <a:pt x="0" y="344932"/>
                  </a:lnTo>
                  <a:lnTo>
                    <a:pt x="0" y="0"/>
                  </a:lnTo>
                  <a:close/>
                </a:path>
              </a:pathLst>
            </a:custGeom>
            <a:solidFill>
              <a:srgbClr val="000000"/>
            </a:solidFill>
          </p:spPr>
        </p:sp>
        <p:sp>
          <p:nvSpPr>
            <p:cNvPr id="31" name="Freeform 31"/>
            <p:cNvSpPr/>
            <p:nvPr/>
          </p:nvSpPr>
          <p:spPr>
            <a:xfrm>
              <a:off x="2344801" y="1462659"/>
              <a:ext cx="62357" cy="371094"/>
            </a:xfrm>
            <a:custGeom>
              <a:avLst/>
              <a:gdLst/>
              <a:ahLst/>
              <a:cxnLst/>
              <a:rect l="l" t="t" r="r" b="b"/>
              <a:pathLst>
                <a:path w="62357" h="371094">
                  <a:moveTo>
                    <a:pt x="62357" y="0"/>
                  </a:moveTo>
                  <a:lnTo>
                    <a:pt x="62357" y="371094"/>
                  </a:lnTo>
                  <a:lnTo>
                    <a:pt x="0" y="371094"/>
                  </a:lnTo>
                  <a:lnTo>
                    <a:pt x="0" y="0"/>
                  </a:lnTo>
                  <a:close/>
                </a:path>
              </a:pathLst>
            </a:custGeom>
            <a:solidFill>
              <a:srgbClr val="000000"/>
            </a:solidFill>
          </p:spPr>
        </p:sp>
        <p:sp>
          <p:nvSpPr>
            <p:cNvPr id="32" name="Freeform 32"/>
            <p:cNvSpPr/>
            <p:nvPr/>
          </p:nvSpPr>
          <p:spPr>
            <a:xfrm>
              <a:off x="2725801" y="1462659"/>
              <a:ext cx="62357" cy="364490"/>
            </a:xfrm>
            <a:custGeom>
              <a:avLst/>
              <a:gdLst/>
              <a:ahLst/>
              <a:cxnLst/>
              <a:rect l="l" t="t" r="r" b="b"/>
              <a:pathLst>
                <a:path w="62357" h="364490">
                  <a:moveTo>
                    <a:pt x="62357" y="0"/>
                  </a:moveTo>
                  <a:lnTo>
                    <a:pt x="62357" y="364490"/>
                  </a:lnTo>
                  <a:lnTo>
                    <a:pt x="0" y="364490"/>
                  </a:lnTo>
                  <a:lnTo>
                    <a:pt x="0" y="0"/>
                  </a:lnTo>
                  <a:close/>
                </a:path>
              </a:pathLst>
            </a:custGeom>
            <a:solidFill>
              <a:srgbClr val="000000"/>
            </a:solidFill>
          </p:spPr>
        </p:sp>
        <p:sp>
          <p:nvSpPr>
            <p:cNvPr id="33" name="Freeform 33"/>
            <p:cNvSpPr/>
            <p:nvPr/>
          </p:nvSpPr>
          <p:spPr>
            <a:xfrm>
              <a:off x="3067431" y="1490218"/>
              <a:ext cx="62357" cy="351536"/>
            </a:xfrm>
            <a:custGeom>
              <a:avLst/>
              <a:gdLst/>
              <a:ahLst/>
              <a:cxnLst/>
              <a:rect l="l" t="t" r="r" b="b"/>
              <a:pathLst>
                <a:path w="62357" h="351536">
                  <a:moveTo>
                    <a:pt x="62357" y="0"/>
                  </a:moveTo>
                  <a:lnTo>
                    <a:pt x="62357" y="351536"/>
                  </a:lnTo>
                  <a:lnTo>
                    <a:pt x="0" y="351536"/>
                  </a:lnTo>
                  <a:lnTo>
                    <a:pt x="0" y="0"/>
                  </a:lnTo>
                  <a:close/>
                </a:path>
              </a:pathLst>
            </a:custGeom>
            <a:solidFill>
              <a:srgbClr val="000000"/>
            </a:solidFill>
          </p:spPr>
        </p:sp>
        <p:sp>
          <p:nvSpPr>
            <p:cNvPr id="34" name="Freeform 34"/>
            <p:cNvSpPr/>
            <p:nvPr/>
          </p:nvSpPr>
          <p:spPr>
            <a:xfrm>
              <a:off x="3425444" y="1462659"/>
              <a:ext cx="62357" cy="371094"/>
            </a:xfrm>
            <a:custGeom>
              <a:avLst/>
              <a:gdLst/>
              <a:ahLst/>
              <a:cxnLst/>
              <a:rect l="l" t="t" r="r" b="b"/>
              <a:pathLst>
                <a:path w="62357" h="371094">
                  <a:moveTo>
                    <a:pt x="62357" y="0"/>
                  </a:moveTo>
                  <a:lnTo>
                    <a:pt x="62357" y="371094"/>
                  </a:lnTo>
                  <a:lnTo>
                    <a:pt x="0" y="371094"/>
                  </a:lnTo>
                  <a:lnTo>
                    <a:pt x="0" y="0"/>
                  </a:lnTo>
                  <a:close/>
                </a:path>
              </a:pathLst>
            </a:custGeom>
            <a:solidFill>
              <a:srgbClr val="000000"/>
            </a:solidFill>
          </p:spPr>
        </p:sp>
        <p:sp>
          <p:nvSpPr>
            <p:cNvPr id="35" name="Freeform 35"/>
            <p:cNvSpPr/>
            <p:nvPr/>
          </p:nvSpPr>
          <p:spPr>
            <a:xfrm>
              <a:off x="3761740" y="1490218"/>
              <a:ext cx="62484" cy="323977"/>
            </a:xfrm>
            <a:custGeom>
              <a:avLst/>
              <a:gdLst/>
              <a:ahLst/>
              <a:cxnLst/>
              <a:rect l="l" t="t" r="r" b="b"/>
              <a:pathLst>
                <a:path w="62484" h="323977">
                  <a:moveTo>
                    <a:pt x="62484" y="0"/>
                  </a:moveTo>
                  <a:lnTo>
                    <a:pt x="62484" y="323977"/>
                  </a:lnTo>
                  <a:lnTo>
                    <a:pt x="0" y="323977"/>
                  </a:lnTo>
                  <a:lnTo>
                    <a:pt x="0" y="0"/>
                  </a:lnTo>
                  <a:close/>
                </a:path>
              </a:pathLst>
            </a:custGeom>
            <a:solidFill>
              <a:srgbClr val="000000"/>
            </a:solidFill>
          </p:spPr>
        </p:sp>
        <p:sp>
          <p:nvSpPr>
            <p:cNvPr id="36" name="Freeform 36"/>
            <p:cNvSpPr/>
            <p:nvPr/>
          </p:nvSpPr>
          <p:spPr>
            <a:xfrm>
              <a:off x="1412240" y="1092454"/>
              <a:ext cx="62357" cy="351536"/>
            </a:xfrm>
            <a:custGeom>
              <a:avLst/>
              <a:gdLst/>
              <a:ahLst/>
              <a:cxnLst/>
              <a:rect l="l" t="t" r="r" b="b"/>
              <a:pathLst>
                <a:path w="62357" h="351536">
                  <a:moveTo>
                    <a:pt x="62357" y="0"/>
                  </a:moveTo>
                  <a:lnTo>
                    <a:pt x="62357" y="351536"/>
                  </a:lnTo>
                  <a:lnTo>
                    <a:pt x="0" y="351536"/>
                  </a:lnTo>
                  <a:lnTo>
                    <a:pt x="0" y="0"/>
                  </a:lnTo>
                  <a:close/>
                </a:path>
              </a:pathLst>
            </a:custGeom>
            <a:solidFill>
              <a:srgbClr val="000000"/>
            </a:solidFill>
          </p:spPr>
        </p:sp>
        <p:sp>
          <p:nvSpPr>
            <p:cNvPr id="37" name="Freeform 37"/>
            <p:cNvSpPr/>
            <p:nvPr/>
          </p:nvSpPr>
          <p:spPr>
            <a:xfrm>
              <a:off x="1802130" y="1089787"/>
              <a:ext cx="62357" cy="356743"/>
            </a:xfrm>
            <a:custGeom>
              <a:avLst/>
              <a:gdLst/>
              <a:ahLst/>
              <a:cxnLst/>
              <a:rect l="l" t="t" r="r" b="b"/>
              <a:pathLst>
                <a:path w="62357" h="356743">
                  <a:moveTo>
                    <a:pt x="62357" y="0"/>
                  </a:moveTo>
                  <a:lnTo>
                    <a:pt x="62357" y="356743"/>
                  </a:lnTo>
                  <a:lnTo>
                    <a:pt x="0" y="356743"/>
                  </a:lnTo>
                  <a:lnTo>
                    <a:pt x="0" y="0"/>
                  </a:lnTo>
                  <a:close/>
                </a:path>
              </a:pathLst>
            </a:custGeom>
            <a:solidFill>
              <a:srgbClr val="000000"/>
            </a:solidFill>
          </p:spPr>
        </p:sp>
        <p:sp>
          <p:nvSpPr>
            <p:cNvPr id="38" name="Freeform 38"/>
            <p:cNvSpPr/>
            <p:nvPr/>
          </p:nvSpPr>
          <p:spPr>
            <a:xfrm>
              <a:off x="2135251" y="1105408"/>
              <a:ext cx="62357" cy="344932"/>
            </a:xfrm>
            <a:custGeom>
              <a:avLst/>
              <a:gdLst/>
              <a:ahLst/>
              <a:cxnLst/>
              <a:rect l="l" t="t" r="r" b="b"/>
              <a:pathLst>
                <a:path w="62357" h="344932">
                  <a:moveTo>
                    <a:pt x="62357" y="0"/>
                  </a:moveTo>
                  <a:lnTo>
                    <a:pt x="62357" y="344932"/>
                  </a:lnTo>
                  <a:lnTo>
                    <a:pt x="0" y="344932"/>
                  </a:lnTo>
                  <a:lnTo>
                    <a:pt x="0" y="0"/>
                  </a:lnTo>
                  <a:close/>
                </a:path>
              </a:pathLst>
            </a:custGeom>
            <a:solidFill>
              <a:srgbClr val="000000"/>
            </a:solidFill>
          </p:spPr>
        </p:sp>
        <p:sp>
          <p:nvSpPr>
            <p:cNvPr id="39" name="Freeform 39"/>
            <p:cNvSpPr/>
            <p:nvPr/>
          </p:nvSpPr>
          <p:spPr>
            <a:xfrm>
              <a:off x="2474976" y="1092454"/>
              <a:ext cx="62357" cy="371094"/>
            </a:xfrm>
            <a:custGeom>
              <a:avLst/>
              <a:gdLst/>
              <a:ahLst/>
              <a:cxnLst/>
              <a:rect l="l" t="t" r="r" b="b"/>
              <a:pathLst>
                <a:path w="62357" h="371094">
                  <a:moveTo>
                    <a:pt x="62357" y="0"/>
                  </a:moveTo>
                  <a:lnTo>
                    <a:pt x="62357" y="371094"/>
                  </a:lnTo>
                  <a:lnTo>
                    <a:pt x="0" y="371094"/>
                  </a:lnTo>
                  <a:lnTo>
                    <a:pt x="0" y="0"/>
                  </a:lnTo>
                  <a:close/>
                </a:path>
              </a:pathLst>
            </a:custGeom>
            <a:solidFill>
              <a:srgbClr val="000000"/>
            </a:solidFill>
          </p:spPr>
        </p:sp>
        <p:sp>
          <p:nvSpPr>
            <p:cNvPr id="40" name="Freeform 40"/>
            <p:cNvSpPr/>
            <p:nvPr/>
          </p:nvSpPr>
          <p:spPr>
            <a:xfrm>
              <a:off x="2856103" y="1092454"/>
              <a:ext cx="62357" cy="364490"/>
            </a:xfrm>
            <a:custGeom>
              <a:avLst/>
              <a:gdLst/>
              <a:ahLst/>
              <a:cxnLst/>
              <a:rect l="l" t="t" r="r" b="b"/>
              <a:pathLst>
                <a:path w="62357" h="364490">
                  <a:moveTo>
                    <a:pt x="62357" y="0"/>
                  </a:moveTo>
                  <a:lnTo>
                    <a:pt x="62357" y="364490"/>
                  </a:lnTo>
                  <a:lnTo>
                    <a:pt x="0" y="364490"/>
                  </a:lnTo>
                  <a:lnTo>
                    <a:pt x="0" y="0"/>
                  </a:lnTo>
                  <a:close/>
                </a:path>
              </a:pathLst>
            </a:custGeom>
            <a:solidFill>
              <a:srgbClr val="000000"/>
            </a:solidFill>
          </p:spPr>
        </p:sp>
        <p:sp>
          <p:nvSpPr>
            <p:cNvPr id="41" name="Freeform 41"/>
            <p:cNvSpPr/>
            <p:nvPr/>
          </p:nvSpPr>
          <p:spPr>
            <a:xfrm>
              <a:off x="3205861" y="1095121"/>
              <a:ext cx="62357" cy="351409"/>
            </a:xfrm>
            <a:custGeom>
              <a:avLst/>
              <a:gdLst/>
              <a:ahLst/>
              <a:cxnLst/>
              <a:rect l="l" t="t" r="r" b="b"/>
              <a:pathLst>
                <a:path w="62357" h="351409">
                  <a:moveTo>
                    <a:pt x="62357" y="0"/>
                  </a:moveTo>
                  <a:lnTo>
                    <a:pt x="62357" y="351409"/>
                  </a:lnTo>
                  <a:lnTo>
                    <a:pt x="0" y="351409"/>
                  </a:lnTo>
                  <a:lnTo>
                    <a:pt x="0" y="0"/>
                  </a:lnTo>
                  <a:close/>
                </a:path>
              </a:pathLst>
            </a:custGeom>
            <a:solidFill>
              <a:srgbClr val="000000"/>
            </a:solidFill>
          </p:spPr>
        </p:sp>
        <p:sp>
          <p:nvSpPr>
            <p:cNvPr id="42" name="Freeform 42"/>
            <p:cNvSpPr/>
            <p:nvPr/>
          </p:nvSpPr>
          <p:spPr>
            <a:xfrm>
              <a:off x="3555746" y="1092454"/>
              <a:ext cx="62357" cy="371094"/>
            </a:xfrm>
            <a:custGeom>
              <a:avLst/>
              <a:gdLst/>
              <a:ahLst/>
              <a:cxnLst/>
              <a:rect l="l" t="t" r="r" b="b"/>
              <a:pathLst>
                <a:path w="62357" h="371094">
                  <a:moveTo>
                    <a:pt x="62357" y="0"/>
                  </a:moveTo>
                  <a:lnTo>
                    <a:pt x="62357" y="371094"/>
                  </a:lnTo>
                  <a:lnTo>
                    <a:pt x="0" y="371094"/>
                  </a:lnTo>
                  <a:lnTo>
                    <a:pt x="0" y="0"/>
                  </a:lnTo>
                  <a:close/>
                </a:path>
              </a:pathLst>
            </a:custGeom>
            <a:solidFill>
              <a:srgbClr val="000000"/>
            </a:solidFill>
          </p:spPr>
        </p:sp>
        <p:sp>
          <p:nvSpPr>
            <p:cNvPr id="43" name="Freeform 43"/>
            <p:cNvSpPr/>
            <p:nvPr/>
          </p:nvSpPr>
          <p:spPr>
            <a:xfrm>
              <a:off x="3891534" y="1097915"/>
              <a:ext cx="62357" cy="338455"/>
            </a:xfrm>
            <a:custGeom>
              <a:avLst/>
              <a:gdLst/>
              <a:ahLst/>
              <a:cxnLst/>
              <a:rect l="l" t="t" r="r" b="b"/>
              <a:pathLst>
                <a:path w="62357" h="338455">
                  <a:moveTo>
                    <a:pt x="62357" y="0"/>
                  </a:moveTo>
                  <a:lnTo>
                    <a:pt x="62357" y="338455"/>
                  </a:lnTo>
                  <a:lnTo>
                    <a:pt x="0" y="338455"/>
                  </a:lnTo>
                  <a:lnTo>
                    <a:pt x="0" y="0"/>
                  </a:lnTo>
                  <a:close/>
                </a:path>
              </a:pathLst>
            </a:custGeom>
            <a:solidFill>
              <a:srgbClr val="000000"/>
            </a:solidFill>
          </p:spPr>
        </p:sp>
        <p:sp>
          <p:nvSpPr>
            <p:cNvPr id="44" name="Freeform 44"/>
            <p:cNvSpPr/>
            <p:nvPr/>
          </p:nvSpPr>
          <p:spPr>
            <a:xfrm>
              <a:off x="1282065" y="703072"/>
              <a:ext cx="62357" cy="351536"/>
            </a:xfrm>
            <a:custGeom>
              <a:avLst/>
              <a:gdLst/>
              <a:ahLst/>
              <a:cxnLst/>
              <a:rect l="l" t="t" r="r" b="b"/>
              <a:pathLst>
                <a:path w="62357" h="351536">
                  <a:moveTo>
                    <a:pt x="62357" y="0"/>
                  </a:moveTo>
                  <a:lnTo>
                    <a:pt x="62357" y="351536"/>
                  </a:lnTo>
                  <a:lnTo>
                    <a:pt x="0" y="351536"/>
                  </a:lnTo>
                  <a:lnTo>
                    <a:pt x="0" y="0"/>
                  </a:lnTo>
                  <a:close/>
                </a:path>
              </a:pathLst>
            </a:custGeom>
            <a:solidFill>
              <a:srgbClr val="000000"/>
            </a:solidFill>
          </p:spPr>
        </p:sp>
        <p:sp>
          <p:nvSpPr>
            <p:cNvPr id="45" name="Freeform 45"/>
            <p:cNvSpPr/>
            <p:nvPr/>
          </p:nvSpPr>
          <p:spPr>
            <a:xfrm>
              <a:off x="1671828" y="700405"/>
              <a:ext cx="62357" cy="356870"/>
            </a:xfrm>
            <a:custGeom>
              <a:avLst/>
              <a:gdLst/>
              <a:ahLst/>
              <a:cxnLst/>
              <a:rect l="l" t="t" r="r" b="b"/>
              <a:pathLst>
                <a:path w="62357" h="356870">
                  <a:moveTo>
                    <a:pt x="62357" y="0"/>
                  </a:moveTo>
                  <a:lnTo>
                    <a:pt x="62357" y="356870"/>
                  </a:lnTo>
                  <a:lnTo>
                    <a:pt x="0" y="356870"/>
                  </a:lnTo>
                  <a:lnTo>
                    <a:pt x="0" y="0"/>
                  </a:lnTo>
                  <a:close/>
                </a:path>
              </a:pathLst>
            </a:custGeom>
            <a:solidFill>
              <a:srgbClr val="000000"/>
            </a:solidFill>
          </p:spPr>
        </p:sp>
        <p:sp>
          <p:nvSpPr>
            <p:cNvPr id="46" name="Freeform 46"/>
            <p:cNvSpPr/>
            <p:nvPr/>
          </p:nvSpPr>
          <p:spPr>
            <a:xfrm>
              <a:off x="2004949" y="716153"/>
              <a:ext cx="62357" cy="344932"/>
            </a:xfrm>
            <a:custGeom>
              <a:avLst/>
              <a:gdLst/>
              <a:ahLst/>
              <a:cxnLst/>
              <a:rect l="l" t="t" r="r" b="b"/>
              <a:pathLst>
                <a:path w="62357" h="344932">
                  <a:moveTo>
                    <a:pt x="62357" y="0"/>
                  </a:moveTo>
                  <a:lnTo>
                    <a:pt x="62357" y="344932"/>
                  </a:lnTo>
                  <a:lnTo>
                    <a:pt x="0" y="344932"/>
                  </a:lnTo>
                  <a:lnTo>
                    <a:pt x="0" y="0"/>
                  </a:lnTo>
                  <a:close/>
                </a:path>
              </a:pathLst>
            </a:custGeom>
            <a:solidFill>
              <a:srgbClr val="000000"/>
            </a:solidFill>
          </p:spPr>
        </p:sp>
        <p:sp>
          <p:nvSpPr>
            <p:cNvPr id="47" name="Freeform 47"/>
            <p:cNvSpPr/>
            <p:nvPr/>
          </p:nvSpPr>
          <p:spPr>
            <a:xfrm>
              <a:off x="2344801" y="703072"/>
              <a:ext cx="62357" cy="371094"/>
            </a:xfrm>
            <a:custGeom>
              <a:avLst/>
              <a:gdLst/>
              <a:ahLst/>
              <a:cxnLst/>
              <a:rect l="l" t="t" r="r" b="b"/>
              <a:pathLst>
                <a:path w="62357" h="371094">
                  <a:moveTo>
                    <a:pt x="62357" y="0"/>
                  </a:moveTo>
                  <a:lnTo>
                    <a:pt x="62357" y="371094"/>
                  </a:lnTo>
                  <a:lnTo>
                    <a:pt x="0" y="371094"/>
                  </a:lnTo>
                  <a:lnTo>
                    <a:pt x="0" y="0"/>
                  </a:lnTo>
                  <a:close/>
                </a:path>
              </a:pathLst>
            </a:custGeom>
            <a:solidFill>
              <a:srgbClr val="000000"/>
            </a:solidFill>
          </p:spPr>
        </p:sp>
        <p:sp>
          <p:nvSpPr>
            <p:cNvPr id="48" name="Freeform 48"/>
            <p:cNvSpPr/>
            <p:nvPr/>
          </p:nvSpPr>
          <p:spPr>
            <a:xfrm>
              <a:off x="2725801" y="703072"/>
              <a:ext cx="62357" cy="364490"/>
            </a:xfrm>
            <a:custGeom>
              <a:avLst/>
              <a:gdLst/>
              <a:ahLst/>
              <a:cxnLst/>
              <a:rect l="l" t="t" r="r" b="b"/>
              <a:pathLst>
                <a:path w="62357" h="364490">
                  <a:moveTo>
                    <a:pt x="62357" y="0"/>
                  </a:moveTo>
                  <a:lnTo>
                    <a:pt x="62357" y="364490"/>
                  </a:lnTo>
                  <a:lnTo>
                    <a:pt x="0" y="364490"/>
                  </a:lnTo>
                  <a:lnTo>
                    <a:pt x="0" y="0"/>
                  </a:lnTo>
                  <a:close/>
                </a:path>
              </a:pathLst>
            </a:custGeom>
            <a:solidFill>
              <a:srgbClr val="000000"/>
            </a:solidFill>
          </p:spPr>
        </p:sp>
        <p:sp>
          <p:nvSpPr>
            <p:cNvPr id="49" name="Freeform 49"/>
            <p:cNvSpPr/>
            <p:nvPr/>
          </p:nvSpPr>
          <p:spPr>
            <a:xfrm>
              <a:off x="3075686" y="705739"/>
              <a:ext cx="62357" cy="351536"/>
            </a:xfrm>
            <a:custGeom>
              <a:avLst/>
              <a:gdLst/>
              <a:ahLst/>
              <a:cxnLst/>
              <a:rect l="l" t="t" r="r" b="b"/>
              <a:pathLst>
                <a:path w="62357" h="351536">
                  <a:moveTo>
                    <a:pt x="62357" y="0"/>
                  </a:moveTo>
                  <a:lnTo>
                    <a:pt x="62357" y="351536"/>
                  </a:lnTo>
                  <a:lnTo>
                    <a:pt x="0" y="351536"/>
                  </a:lnTo>
                  <a:lnTo>
                    <a:pt x="0" y="0"/>
                  </a:lnTo>
                  <a:close/>
                </a:path>
              </a:pathLst>
            </a:custGeom>
            <a:solidFill>
              <a:srgbClr val="000000"/>
            </a:solidFill>
          </p:spPr>
        </p:sp>
        <p:sp>
          <p:nvSpPr>
            <p:cNvPr id="50" name="Freeform 50"/>
            <p:cNvSpPr/>
            <p:nvPr/>
          </p:nvSpPr>
          <p:spPr>
            <a:xfrm>
              <a:off x="3425444" y="703072"/>
              <a:ext cx="62357" cy="371094"/>
            </a:xfrm>
            <a:custGeom>
              <a:avLst/>
              <a:gdLst/>
              <a:ahLst/>
              <a:cxnLst/>
              <a:rect l="l" t="t" r="r" b="b"/>
              <a:pathLst>
                <a:path w="62357" h="371094">
                  <a:moveTo>
                    <a:pt x="62357" y="0"/>
                  </a:moveTo>
                  <a:lnTo>
                    <a:pt x="62357" y="371094"/>
                  </a:lnTo>
                  <a:lnTo>
                    <a:pt x="0" y="371094"/>
                  </a:lnTo>
                  <a:lnTo>
                    <a:pt x="0" y="0"/>
                  </a:lnTo>
                  <a:close/>
                </a:path>
              </a:pathLst>
            </a:custGeom>
            <a:solidFill>
              <a:srgbClr val="000000"/>
            </a:solidFill>
          </p:spPr>
        </p:sp>
        <p:sp>
          <p:nvSpPr>
            <p:cNvPr id="51" name="Freeform 51"/>
            <p:cNvSpPr/>
            <p:nvPr/>
          </p:nvSpPr>
          <p:spPr>
            <a:xfrm>
              <a:off x="3761232" y="708660"/>
              <a:ext cx="62357" cy="338455"/>
            </a:xfrm>
            <a:custGeom>
              <a:avLst/>
              <a:gdLst/>
              <a:ahLst/>
              <a:cxnLst/>
              <a:rect l="l" t="t" r="r" b="b"/>
              <a:pathLst>
                <a:path w="62357" h="338455">
                  <a:moveTo>
                    <a:pt x="62357" y="0"/>
                  </a:moveTo>
                  <a:lnTo>
                    <a:pt x="62357" y="338455"/>
                  </a:lnTo>
                  <a:lnTo>
                    <a:pt x="0" y="338455"/>
                  </a:lnTo>
                  <a:lnTo>
                    <a:pt x="0" y="0"/>
                  </a:lnTo>
                  <a:close/>
                </a:path>
              </a:pathLst>
            </a:custGeom>
            <a:solidFill>
              <a:srgbClr val="000000"/>
            </a:solidFill>
          </p:spPr>
        </p:sp>
        <p:sp>
          <p:nvSpPr>
            <p:cNvPr id="52" name="Freeform 52"/>
            <p:cNvSpPr/>
            <p:nvPr/>
          </p:nvSpPr>
          <p:spPr>
            <a:xfrm>
              <a:off x="4065270" y="721360"/>
              <a:ext cx="62357" cy="331851"/>
            </a:xfrm>
            <a:custGeom>
              <a:avLst/>
              <a:gdLst/>
              <a:ahLst/>
              <a:cxnLst/>
              <a:rect l="l" t="t" r="r" b="b"/>
              <a:pathLst>
                <a:path w="62357" h="331851">
                  <a:moveTo>
                    <a:pt x="62357" y="0"/>
                  </a:moveTo>
                  <a:lnTo>
                    <a:pt x="62357" y="331851"/>
                  </a:lnTo>
                  <a:lnTo>
                    <a:pt x="0" y="331851"/>
                  </a:lnTo>
                  <a:lnTo>
                    <a:pt x="0" y="0"/>
                  </a:lnTo>
                  <a:close/>
                </a:path>
              </a:pathLst>
            </a:custGeom>
            <a:solidFill>
              <a:srgbClr val="000000"/>
            </a:solidFill>
          </p:spPr>
        </p:sp>
        <p:sp>
          <p:nvSpPr>
            <p:cNvPr id="53" name="Freeform 53"/>
            <p:cNvSpPr/>
            <p:nvPr/>
          </p:nvSpPr>
          <p:spPr>
            <a:xfrm>
              <a:off x="1122553" y="311277"/>
              <a:ext cx="62484" cy="351536"/>
            </a:xfrm>
            <a:custGeom>
              <a:avLst/>
              <a:gdLst/>
              <a:ahLst/>
              <a:cxnLst/>
              <a:rect l="l" t="t" r="r" b="b"/>
              <a:pathLst>
                <a:path w="62484" h="351536">
                  <a:moveTo>
                    <a:pt x="62484" y="0"/>
                  </a:moveTo>
                  <a:lnTo>
                    <a:pt x="62484" y="351536"/>
                  </a:lnTo>
                  <a:lnTo>
                    <a:pt x="0" y="351536"/>
                  </a:lnTo>
                  <a:lnTo>
                    <a:pt x="0" y="0"/>
                  </a:lnTo>
                  <a:close/>
                </a:path>
              </a:pathLst>
            </a:custGeom>
            <a:solidFill>
              <a:srgbClr val="000000"/>
            </a:solidFill>
          </p:spPr>
        </p:sp>
        <p:sp>
          <p:nvSpPr>
            <p:cNvPr id="54" name="Freeform 54"/>
            <p:cNvSpPr/>
            <p:nvPr/>
          </p:nvSpPr>
          <p:spPr>
            <a:xfrm>
              <a:off x="1522349" y="311277"/>
              <a:ext cx="62357" cy="356870"/>
            </a:xfrm>
            <a:custGeom>
              <a:avLst/>
              <a:gdLst/>
              <a:ahLst/>
              <a:cxnLst/>
              <a:rect l="l" t="t" r="r" b="b"/>
              <a:pathLst>
                <a:path w="62357" h="356870">
                  <a:moveTo>
                    <a:pt x="62357" y="0"/>
                  </a:moveTo>
                  <a:lnTo>
                    <a:pt x="62357" y="356870"/>
                  </a:lnTo>
                  <a:lnTo>
                    <a:pt x="0" y="356870"/>
                  </a:lnTo>
                  <a:lnTo>
                    <a:pt x="0" y="0"/>
                  </a:lnTo>
                  <a:close/>
                </a:path>
              </a:pathLst>
            </a:custGeom>
            <a:solidFill>
              <a:srgbClr val="000000"/>
            </a:solidFill>
          </p:spPr>
        </p:sp>
        <p:sp>
          <p:nvSpPr>
            <p:cNvPr id="55" name="Freeform 55"/>
            <p:cNvSpPr/>
            <p:nvPr/>
          </p:nvSpPr>
          <p:spPr>
            <a:xfrm>
              <a:off x="1842135" y="310007"/>
              <a:ext cx="62357" cy="365506"/>
            </a:xfrm>
            <a:custGeom>
              <a:avLst/>
              <a:gdLst/>
              <a:ahLst/>
              <a:cxnLst/>
              <a:rect l="l" t="t" r="r" b="b"/>
              <a:pathLst>
                <a:path w="62357" h="365506">
                  <a:moveTo>
                    <a:pt x="62357" y="0"/>
                  </a:moveTo>
                  <a:lnTo>
                    <a:pt x="62357" y="365506"/>
                  </a:lnTo>
                  <a:lnTo>
                    <a:pt x="0" y="365506"/>
                  </a:lnTo>
                  <a:lnTo>
                    <a:pt x="0" y="0"/>
                  </a:lnTo>
                  <a:close/>
                </a:path>
              </a:pathLst>
            </a:custGeom>
            <a:solidFill>
              <a:srgbClr val="000000"/>
            </a:solidFill>
          </p:spPr>
        </p:sp>
        <p:sp>
          <p:nvSpPr>
            <p:cNvPr id="56" name="Freeform 56"/>
            <p:cNvSpPr/>
            <p:nvPr/>
          </p:nvSpPr>
          <p:spPr>
            <a:xfrm>
              <a:off x="2181987" y="309245"/>
              <a:ext cx="65786" cy="379603"/>
            </a:xfrm>
            <a:custGeom>
              <a:avLst/>
              <a:gdLst/>
              <a:ahLst/>
              <a:cxnLst/>
              <a:rect l="l" t="t" r="r" b="b"/>
              <a:pathLst>
                <a:path w="65786" h="379603">
                  <a:moveTo>
                    <a:pt x="65786" y="508"/>
                  </a:moveTo>
                  <a:lnTo>
                    <a:pt x="62357" y="379603"/>
                  </a:lnTo>
                  <a:lnTo>
                    <a:pt x="0" y="379095"/>
                  </a:lnTo>
                  <a:lnTo>
                    <a:pt x="3429" y="0"/>
                  </a:lnTo>
                  <a:close/>
                </a:path>
              </a:pathLst>
            </a:custGeom>
            <a:solidFill>
              <a:srgbClr val="000000"/>
            </a:solidFill>
          </p:spPr>
        </p:sp>
        <p:sp>
          <p:nvSpPr>
            <p:cNvPr id="57" name="Freeform 57"/>
            <p:cNvSpPr/>
            <p:nvPr/>
          </p:nvSpPr>
          <p:spPr>
            <a:xfrm>
              <a:off x="2562860" y="311277"/>
              <a:ext cx="62484" cy="370840"/>
            </a:xfrm>
            <a:custGeom>
              <a:avLst/>
              <a:gdLst/>
              <a:ahLst/>
              <a:cxnLst/>
              <a:rect l="l" t="t" r="r" b="b"/>
              <a:pathLst>
                <a:path w="62484" h="370840">
                  <a:moveTo>
                    <a:pt x="62484" y="0"/>
                  </a:moveTo>
                  <a:lnTo>
                    <a:pt x="62484" y="370840"/>
                  </a:lnTo>
                  <a:lnTo>
                    <a:pt x="0" y="370840"/>
                  </a:lnTo>
                  <a:lnTo>
                    <a:pt x="0" y="0"/>
                  </a:lnTo>
                  <a:close/>
                </a:path>
              </a:pathLst>
            </a:custGeom>
            <a:solidFill>
              <a:srgbClr val="000000"/>
            </a:solidFill>
          </p:spPr>
        </p:sp>
        <p:sp>
          <p:nvSpPr>
            <p:cNvPr id="58" name="Freeform 58"/>
            <p:cNvSpPr/>
            <p:nvPr/>
          </p:nvSpPr>
          <p:spPr>
            <a:xfrm>
              <a:off x="2912745" y="309499"/>
              <a:ext cx="62357" cy="394081"/>
            </a:xfrm>
            <a:custGeom>
              <a:avLst/>
              <a:gdLst/>
              <a:ahLst/>
              <a:cxnLst/>
              <a:rect l="l" t="t" r="r" b="b"/>
              <a:pathLst>
                <a:path w="62357" h="394081">
                  <a:moveTo>
                    <a:pt x="62357" y="0"/>
                  </a:moveTo>
                  <a:lnTo>
                    <a:pt x="62357" y="394081"/>
                  </a:lnTo>
                  <a:lnTo>
                    <a:pt x="0" y="394081"/>
                  </a:lnTo>
                  <a:lnTo>
                    <a:pt x="0" y="0"/>
                  </a:lnTo>
                  <a:close/>
                </a:path>
              </a:pathLst>
            </a:custGeom>
            <a:solidFill>
              <a:srgbClr val="000000"/>
            </a:solidFill>
          </p:spPr>
        </p:sp>
        <p:sp>
          <p:nvSpPr>
            <p:cNvPr id="59" name="Freeform 59"/>
            <p:cNvSpPr/>
            <p:nvPr/>
          </p:nvSpPr>
          <p:spPr>
            <a:xfrm>
              <a:off x="3266059" y="310642"/>
              <a:ext cx="62357" cy="370967"/>
            </a:xfrm>
            <a:custGeom>
              <a:avLst/>
              <a:gdLst/>
              <a:ahLst/>
              <a:cxnLst/>
              <a:rect l="l" t="t" r="r" b="b"/>
              <a:pathLst>
                <a:path w="62357" h="370967">
                  <a:moveTo>
                    <a:pt x="62357" y="0"/>
                  </a:moveTo>
                  <a:lnTo>
                    <a:pt x="62357" y="370967"/>
                  </a:lnTo>
                  <a:lnTo>
                    <a:pt x="0" y="370967"/>
                  </a:lnTo>
                  <a:lnTo>
                    <a:pt x="0" y="0"/>
                  </a:lnTo>
                  <a:close/>
                </a:path>
              </a:pathLst>
            </a:custGeom>
            <a:solidFill>
              <a:srgbClr val="000000"/>
            </a:solidFill>
          </p:spPr>
        </p:sp>
        <p:sp>
          <p:nvSpPr>
            <p:cNvPr id="60" name="Freeform 60"/>
            <p:cNvSpPr/>
            <p:nvPr/>
          </p:nvSpPr>
          <p:spPr>
            <a:xfrm>
              <a:off x="3598418" y="310642"/>
              <a:ext cx="62357" cy="350901"/>
            </a:xfrm>
            <a:custGeom>
              <a:avLst/>
              <a:gdLst/>
              <a:ahLst/>
              <a:cxnLst/>
              <a:rect l="l" t="t" r="r" b="b"/>
              <a:pathLst>
                <a:path w="62357" h="350901">
                  <a:moveTo>
                    <a:pt x="62357" y="0"/>
                  </a:moveTo>
                  <a:lnTo>
                    <a:pt x="62357" y="350901"/>
                  </a:lnTo>
                  <a:lnTo>
                    <a:pt x="0" y="350901"/>
                  </a:lnTo>
                  <a:lnTo>
                    <a:pt x="0" y="0"/>
                  </a:lnTo>
                  <a:close/>
                </a:path>
              </a:pathLst>
            </a:custGeom>
            <a:solidFill>
              <a:srgbClr val="000000"/>
            </a:solidFill>
          </p:spPr>
        </p:sp>
        <p:sp>
          <p:nvSpPr>
            <p:cNvPr id="61" name="Freeform 61"/>
            <p:cNvSpPr/>
            <p:nvPr/>
          </p:nvSpPr>
          <p:spPr>
            <a:xfrm>
              <a:off x="3921379" y="311150"/>
              <a:ext cx="63627" cy="353441"/>
            </a:xfrm>
            <a:custGeom>
              <a:avLst/>
              <a:gdLst/>
              <a:ahLst/>
              <a:cxnLst/>
              <a:rect l="l" t="t" r="r" b="b"/>
              <a:pathLst>
                <a:path w="63627" h="353441">
                  <a:moveTo>
                    <a:pt x="63627" y="254"/>
                  </a:moveTo>
                  <a:lnTo>
                    <a:pt x="62357" y="353441"/>
                  </a:lnTo>
                  <a:lnTo>
                    <a:pt x="0" y="353187"/>
                  </a:lnTo>
                  <a:lnTo>
                    <a:pt x="1270" y="0"/>
                  </a:lnTo>
                  <a:close/>
                </a:path>
              </a:pathLst>
            </a:custGeom>
            <a:solidFill>
              <a:srgbClr val="000000"/>
            </a:solidFill>
          </p:spPr>
        </p:sp>
      </p:grpSp>
      <p:sp>
        <p:nvSpPr>
          <p:cNvPr id="62" name="Freeform 62"/>
          <p:cNvSpPr/>
          <p:nvPr/>
        </p:nvSpPr>
        <p:spPr>
          <a:xfrm>
            <a:off x="13106400" y="2997203"/>
            <a:ext cx="1905000" cy="1257300"/>
          </a:xfrm>
          <a:custGeom>
            <a:avLst/>
            <a:gdLst/>
            <a:ahLst/>
            <a:cxnLst/>
            <a:rect l="l" t="t" r="r" b="b"/>
            <a:pathLst>
              <a:path w="1905000" h="1257300">
                <a:moveTo>
                  <a:pt x="0" y="0"/>
                </a:moveTo>
                <a:lnTo>
                  <a:pt x="1905000" y="0"/>
                </a:lnTo>
                <a:lnTo>
                  <a:pt x="1905000" y="1257300"/>
                </a:lnTo>
                <a:lnTo>
                  <a:pt x="0" y="1257300"/>
                </a:lnTo>
                <a:lnTo>
                  <a:pt x="0" y="0"/>
                </a:lnTo>
                <a:close/>
              </a:path>
            </a:pathLst>
          </a:custGeom>
          <a:blipFill>
            <a:blip r:embed="rId4"/>
            <a:stretch>
              <a:fillRect/>
            </a:stretch>
          </a:blipFill>
        </p:spPr>
      </p:sp>
      <p:grpSp>
        <p:nvGrpSpPr>
          <p:cNvPr id="63" name="Group 63"/>
          <p:cNvGrpSpPr>
            <a:grpSpLocks noChangeAspect="1"/>
          </p:cNvGrpSpPr>
          <p:nvPr/>
        </p:nvGrpSpPr>
        <p:grpSpPr>
          <a:xfrm>
            <a:off x="12157062" y="4761605"/>
            <a:ext cx="2138715" cy="3646837"/>
            <a:chOff x="0" y="0"/>
            <a:chExt cx="2138718" cy="3646830"/>
          </a:xfrm>
        </p:grpSpPr>
        <p:sp>
          <p:nvSpPr>
            <p:cNvPr id="64" name="Freeform 64"/>
            <p:cNvSpPr/>
            <p:nvPr/>
          </p:nvSpPr>
          <p:spPr>
            <a:xfrm>
              <a:off x="1162304" y="332486"/>
              <a:ext cx="758825" cy="1218819"/>
            </a:xfrm>
            <a:custGeom>
              <a:avLst/>
              <a:gdLst/>
              <a:ahLst/>
              <a:cxnLst/>
              <a:rect l="l" t="t" r="r" b="b"/>
              <a:pathLst>
                <a:path w="758825" h="1218819">
                  <a:moveTo>
                    <a:pt x="16002" y="1049528"/>
                  </a:moveTo>
                  <a:cubicBezTo>
                    <a:pt x="59182" y="594106"/>
                    <a:pt x="37973" y="757174"/>
                    <a:pt x="174752" y="342519"/>
                  </a:cubicBezTo>
                  <a:cubicBezTo>
                    <a:pt x="218059" y="211328"/>
                    <a:pt x="475361" y="0"/>
                    <a:pt x="579628" y="57150"/>
                  </a:cubicBezTo>
                  <a:cubicBezTo>
                    <a:pt x="758825" y="155448"/>
                    <a:pt x="454533" y="367284"/>
                    <a:pt x="431038" y="511048"/>
                  </a:cubicBezTo>
                  <a:cubicBezTo>
                    <a:pt x="395351" y="729107"/>
                    <a:pt x="362077" y="863346"/>
                    <a:pt x="326390" y="1081405"/>
                  </a:cubicBezTo>
                  <a:cubicBezTo>
                    <a:pt x="311912" y="1169797"/>
                    <a:pt x="0" y="1218819"/>
                    <a:pt x="16129" y="1049528"/>
                  </a:cubicBezTo>
                  <a:close/>
                </a:path>
              </a:pathLst>
            </a:custGeom>
            <a:solidFill>
              <a:srgbClr val="E7F2FF"/>
            </a:solidFill>
          </p:spPr>
        </p:sp>
        <p:sp>
          <p:nvSpPr>
            <p:cNvPr id="65" name="Freeform 65"/>
            <p:cNvSpPr/>
            <p:nvPr/>
          </p:nvSpPr>
          <p:spPr>
            <a:xfrm>
              <a:off x="816356" y="70231"/>
              <a:ext cx="968375" cy="1382395"/>
            </a:xfrm>
            <a:custGeom>
              <a:avLst/>
              <a:gdLst/>
              <a:ahLst/>
              <a:cxnLst/>
              <a:rect l="l" t="t" r="r" b="b"/>
              <a:pathLst>
                <a:path w="968375" h="1382395">
                  <a:moveTo>
                    <a:pt x="9017" y="1212469"/>
                  </a:moveTo>
                  <a:cubicBezTo>
                    <a:pt x="33147" y="764159"/>
                    <a:pt x="81661" y="795782"/>
                    <a:pt x="294259" y="414274"/>
                  </a:cubicBezTo>
                  <a:cubicBezTo>
                    <a:pt x="371729" y="275336"/>
                    <a:pt x="684784" y="0"/>
                    <a:pt x="789178" y="57150"/>
                  </a:cubicBezTo>
                  <a:cubicBezTo>
                    <a:pt x="968375" y="155448"/>
                    <a:pt x="657606" y="467360"/>
                    <a:pt x="570992" y="582295"/>
                  </a:cubicBezTo>
                  <a:cubicBezTo>
                    <a:pt x="438023" y="758825"/>
                    <a:pt x="357124" y="1028319"/>
                    <a:pt x="321564" y="1246378"/>
                  </a:cubicBezTo>
                  <a:cubicBezTo>
                    <a:pt x="307086" y="1334770"/>
                    <a:pt x="0" y="1382395"/>
                    <a:pt x="9017" y="1212342"/>
                  </a:cubicBezTo>
                  <a:close/>
                </a:path>
              </a:pathLst>
            </a:custGeom>
            <a:solidFill>
              <a:srgbClr val="E7F2FF"/>
            </a:solidFill>
          </p:spPr>
        </p:sp>
        <p:sp>
          <p:nvSpPr>
            <p:cNvPr id="66" name="Freeform 66"/>
            <p:cNvSpPr/>
            <p:nvPr/>
          </p:nvSpPr>
          <p:spPr>
            <a:xfrm>
              <a:off x="449199" y="270129"/>
              <a:ext cx="758825" cy="1218819"/>
            </a:xfrm>
            <a:custGeom>
              <a:avLst/>
              <a:gdLst/>
              <a:ahLst/>
              <a:cxnLst/>
              <a:rect l="l" t="t" r="r" b="b"/>
              <a:pathLst>
                <a:path w="758825" h="1218819">
                  <a:moveTo>
                    <a:pt x="16129" y="1049528"/>
                  </a:moveTo>
                  <a:cubicBezTo>
                    <a:pt x="59309" y="594106"/>
                    <a:pt x="38100" y="757174"/>
                    <a:pt x="174879" y="342519"/>
                  </a:cubicBezTo>
                  <a:cubicBezTo>
                    <a:pt x="218059" y="211328"/>
                    <a:pt x="475361" y="0"/>
                    <a:pt x="579628" y="57150"/>
                  </a:cubicBezTo>
                  <a:cubicBezTo>
                    <a:pt x="758825" y="155448"/>
                    <a:pt x="454533" y="367284"/>
                    <a:pt x="431038" y="511048"/>
                  </a:cubicBezTo>
                  <a:cubicBezTo>
                    <a:pt x="395351" y="729107"/>
                    <a:pt x="362077" y="863346"/>
                    <a:pt x="326390" y="1081405"/>
                  </a:cubicBezTo>
                  <a:cubicBezTo>
                    <a:pt x="311912" y="1169797"/>
                    <a:pt x="0" y="1218819"/>
                    <a:pt x="16129" y="1049528"/>
                  </a:cubicBezTo>
                  <a:close/>
                </a:path>
              </a:pathLst>
            </a:custGeom>
            <a:solidFill>
              <a:srgbClr val="E7F2FF"/>
            </a:solidFill>
          </p:spPr>
        </p:sp>
        <p:sp>
          <p:nvSpPr>
            <p:cNvPr id="67" name="Freeform 67"/>
            <p:cNvSpPr/>
            <p:nvPr/>
          </p:nvSpPr>
          <p:spPr>
            <a:xfrm>
              <a:off x="100457" y="13843"/>
              <a:ext cx="591820" cy="1688211"/>
            </a:xfrm>
            <a:custGeom>
              <a:avLst/>
              <a:gdLst/>
              <a:ahLst/>
              <a:cxnLst/>
              <a:rect l="l" t="t" r="r" b="b"/>
              <a:pathLst>
                <a:path w="591820" h="1688211">
                  <a:moveTo>
                    <a:pt x="26797" y="1518285"/>
                  </a:moveTo>
                  <a:cubicBezTo>
                    <a:pt x="0" y="1082167"/>
                    <a:pt x="68707" y="839470"/>
                    <a:pt x="175133" y="415925"/>
                  </a:cubicBezTo>
                  <a:cubicBezTo>
                    <a:pt x="208280" y="283845"/>
                    <a:pt x="308356" y="0"/>
                    <a:pt x="412623" y="57150"/>
                  </a:cubicBezTo>
                  <a:cubicBezTo>
                    <a:pt x="591820" y="155448"/>
                    <a:pt x="458343" y="435102"/>
                    <a:pt x="434848" y="578866"/>
                  </a:cubicBezTo>
                  <a:cubicBezTo>
                    <a:pt x="399161" y="796925"/>
                    <a:pt x="344170" y="1328039"/>
                    <a:pt x="308483" y="1546098"/>
                  </a:cubicBezTo>
                  <a:cubicBezTo>
                    <a:pt x="294005" y="1634490"/>
                    <a:pt x="37211" y="1688211"/>
                    <a:pt x="26797" y="1518285"/>
                  </a:cubicBezTo>
                  <a:close/>
                </a:path>
              </a:pathLst>
            </a:custGeom>
            <a:solidFill>
              <a:srgbClr val="E7F2FF"/>
            </a:solidFill>
          </p:spPr>
        </p:sp>
        <p:sp>
          <p:nvSpPr>
            <p:cNvPr id="68" name="Freeform 68"/>
            <p:cNvSpPr/>
            <p:nvPr/>
          </p:nvSpPr>
          <p:spPr>
            <a:xfrm>
              <a:off x="843407" y="1110361"/>
              <a:ext cx="1255395" cy="1368171"/>
            </a:xfrm>
            <a:custGeom>
              <a:avLst/>
              <a:gdLst/>
              <a:ahLst/>
              <a:cxnLst/>
              <a:rect l="l" t="t" r="r" b="b"/>
              <a:pathLst>
                <a:path w="1255395" h="1368171">
                  <a:moveTo>
                    <a:pt x="459613" y="308737"/>
                  </a:moveTo>
                  <a:cubicBezTo>
                    <a:pt x="473710" y="348361"/>
                    <a:pt x="523240" y="549021"/>
                    <a:pt x="570103" y="555625"/>
                  </a:cubicBezTo>
                  <a:cubicBezTo>
                    <a:pt x="643382" y="565912"/>
                    <a:pt x="713740" y="327152"/>
                    <a:pt x="888111" y="160401"/>
                  </a:cubicBezTo>
                  <a:cubicBezTo>
                    <a:pt x="1004951" y="48768"/>
                    <a:pt x="1184529" y="0"/>
                    <a:pt x="1218438" y="62611"/>
                  </a:cubicBezTo>
                  <a:cubicBezTo>
                    <a:pt x="1255395" y="130810"/>
                    <a:pt x="1219454" y="223520"/>
                    <a:pt x="1065911" y="501142"/>
                  </a:cubicBezTo>
                  <a:cubicBezTo>
                    <a:pt x="1020191" y="583819"/>
                    <a:pt x="854202" y="875665"/>
                    <a:pt x="806831" y="957580"/>
                  </a:cubicBezTo>
                  <a:cubicBezTo>
                    <a:pt x="708406" y="1128141"/>
                    <a:pt x="270764" y="1368171"/>
                    <a:pt x="174371" y="1327277"/>
                  </a:cubicBezTo>
                  <a:cubicBezTo>
                    <a:pt x="69215" y="1282573"/>
                    <a:pt x="34036" y="1059053"/>
                    <a:pt x="17018" y="958596"/>
                  </a:cubicBezTo>
                  <a:cubicBezTo>
                    <a:pt x="0" y="858139"/>
                    <a:pt x="130048" y="486156"/>
                    <a:pt x="261747" y="437388"/>
                  </a:cubicBezTo>
                </a:path>
              </a:pathLst>
            </a:custGeom>
            <a:solidFill>
              <a:srgbClr val="E7F2FF"/>
            </a:solidFill>
          </p:spPr>
        </p:sp>
        <p:sp>
          <p:nvSpPr>
            <p:cNvPr id="69" name="Freeform 69"/>
            <p:cNvSpPr/>
            <p:nvPr/>
          </p:nvSpPr>
          <p:spPr>
            <a:xfrm>
              <a:off x="72517" y="978662"/>
              <a:ext cx="1420241" cy="1569466"/>
            </a:xfrm>
            <a:custGeom>
              <a:avLst/>
              <a:gdLst/>
              <a:ahLst/>
              <a:cxnLst/>
              <a:rect l="l" t="t" r="r" b="b"/>
              <a:pathLst>
                <a:path w="1420241" h="1569466">
                  <a:moveTo>
                    <a:pt x="1415161" y="452501"/>
                  </a:moveTo>
                  <a:cubicBezTo>
                    <a:pt x="1411605" y="656844"/>
                    <a:pt x="1378585" y="859917"/>
                    <a:pt x="1316736" y="1056132"/>
                  </a:cubicBezTo>
                  <a:cubicBezTo>
                    <a:pt x="1273302" y="1194181"/>
                    <a:pt x="1211453" y="1334262"/>
                    <a:pt x="1086866" y="1429766"/>
                  </a:cubicBezTo>
                  <a:cubicBezTo>
                    <a:pt x="954024" y="1531620"/>
                    <a:pt x="761238" y="1569466"/>
                    <a:pt x="579628" y="1548765"/>
                  </a:cubicBezTo>
                  <a:cubicBezTo>
                    <a:pt x="448691" y="1533779"/>
                    <a:pt x="318135" y="1488059"/>
                    <a:pt x="227330" y="1405636"/>
                  </a:cubicBezTo>
                  <a:cubicBezTo>
                    <a:pt x="159385" y="1344041"/>
                    <a:pt x="117094" y="1265555"/>
                    <a:pt x="85090" y="1186434"/>
                  </a:cubicBezTo>
                  <a:cubicBezTo>
                    <a:pt x="0" y="975360"/>
                    <a:pt x="13081" y="751332"/>
                    <a:pt x="20574" y="530733"/>
                  </a:cubicBezTo>
                  <a:cubicBezTo>
                    <a:pt x="25908" y="374523"/>
                    <a:pt x="38862" y="135255"/>
                    <a:pt x="167894" y="98679"/>
                  </a:cubicBezTo>
                  <a:cubicBezTo>
                    <a:pt x="259080" y="72771"/>
                    <a:pt x="527939" y="21844"/>
                    <a:pt x="624459" y="11303"/>
                  </a:cubicBezTo>
                  <a:cubicBezTo>
                    <a:pt x="727710" y="0"/>
                    <a:pt x="834136" y="1270"/>
                    <a:pt x="936117" y="23495"/>
                  </a:cubicBezTo>
                  <a:cubicBezTo>
                    <a:pt x="1115060" y="62484"/>
                    <a:pt x="1420241" y="148209"/>
                    <a:pt x="1414907" y="452755"/>
                  </a:cubicBezTo>
                  <a:close/>
                </a:path>
              </a:pathLst>
            </a:custGeom>
            <a:solidFill>
              <a:srgbClr val="E7F2FF"/>
            </a:solidFill>
          </p:spPr>
        </p:sp>
        <p:sp>
          <p:nvSpPr>
            <p:cNvPr id="70" name="Freeform 70"/>
            <p:cNvSpPr/>
            <p:nvPr/>
          </p:nvSpPr>
          <p:spPr>
            <a:xfrm>
              <a:off x="63500" y="1949450"/>
              <a:ext cx="1048131" cy="1670050"/>
            </a:xfrm>
            <a:custGeom>
              <a:avLst/>
              <a:gdLst/>
              <a:ahLst/>
              <a:cxnLst/>
              <a:rect l="l" t="t" r="r" b="b"/>
              <a:pathLst>
                <a:path w="1048131" h="1670050">
                  <a:moveTo>
                    <a:pt x="340868" y="36576"/>
                  </a:moveTo>
                  <a:cubicBezTo>
                    <a:pt x="334518" y="459613"/>
                    <a:pt x="0" y="1405128"/>
                    <a:pt x="0" y="1405128"/>
                  </a:cubicBezTo>
                  <a:cubicBezTo>
                    <a:pt x="0" y="1405128"/>
                    <a:pt x="145923" y="1583817"/>
                    <a:pt x="489839" y="1627251"/>
                  </a:cubicBezTo>
                  <a:cubicBezTo>
                    <a:pt x="829564" y="1670050"/>
                    <a:pt x="1010920" y="1493774"/>
                    <a:pt x="1010920" y="1493774"/>
                  </a:cubicBezTo>
                  <a:cubicBezTo>
                    <a:pt x="1010920" y="1493774"/>
                    <a:pt x="1010920" y="341757"/>
                    <a:pt x="1048131" y="0"/>
                  </a:cubicBezTo>
                </a:path>
              </a:pathLst>
            </a:custGeom>
            <a:solidFill>
              <a:srgbClr val="E7F2FF"/>
            </a:solidFill>
          </p:spPr>
        </p:sp>
        <p:sp>
          <p:nvSpPr>
            <p:cNvPr id="71" name="Freeform 71"/>
            <p:cNvSpPr/>
            <p:nvPr/>
          </p:nvSpPr>
          <p:spPr>
            <a:xfrm>
              <a:off x="419608" y="1127252"/>
              <a:ext cx="59309" cy="185293"/>
            </a:xfrm>
            <a:custGeom>
              <a:avLst/>
              <a:gdLst/>
              <a:ahLst/>
              <a:cxnLst/>
              <a:rect l="l" t="t" r="r" b="b"/>
              <a:pathLst>
                <a:path w="59309" h="185293">
                  <a:moveTo>
                    <a:pt x="56134" y="27178"/>
                  </a:moveTo>
                  <a:cubicBezTo>
                    <a:pt x="41275" y="79629"/>
                    <a:pt x="39370" y="114427"/>
                    <a:pt x="44323" y="162814"/>
                  </a:cubicBezTo>
                  <a:cubicBezTo>
                    <a:pt x="45466" y="173609"/>
                    <a:pt x="37592" y="183261"/>
                    <a:pt x="26797" y="184277"/>
                  </a:cubicBezTo>
                  <a:cubicBezTo>
                    <a:pt x="16002" y="185293"/>
                    <a:pt x="6350" y="177546"/>
                    <a:pt x="5334" y="166751"/>
                  </a:cubicBezTo>
                  <a:cubicBezTo>
                    <a:pt x="0" y="113919"/>
                    <a:pt x="2159" y="74168"/>
                    <a:pt x="18542" y="16510"/>
                  </a:cubicBezTo>
                  <a:cubicBezTo>
                    <a:pt x="21463" y="6096"/>
                    <a:pt x="32385" y="0"/>
                    <a:pt x="42799" y="2921"/>
                  </a:cubicBezTo>
                  <a:cubicBezTo>
                    <a:pt x="53213" y="5842"/>
                    <a:pt x="59309" y="16764"/>
                    <a:pt x="56388" y="27178"/>
                  </a:cubicBezTo>
                  <a:close/>
                </a:path>
              </a:pathLst>
            </a:custGeom>
            <a:solidFill>
              <a:srgbClr val="000000"/>
            </a:solidFill>
          </p:spPr>
        </p:sp>
        <p:sp>
          <p:nvSpPr>
            <p:cNvPr id="72" name="Freeform 72"/>
            <p:cNvSpPr/>
            <p:nvPr/>
          </p:nvSpPr>
          <p:spPr>
            <a:xfrm>
              <a:off x="779145" y="1128014"/>
              <a:ext cx="54610" cy="185166"/>
            </a:xfrm>
            <a:custGeom>
              <a:avLst/>
              <a:gdLst/>
              <a:ahLst/>
              <a:cxnLst/>
              <a:rect l="l" t="t" r="r" b="b"/>
              <a:pathLst>
                <a:path w="54610" h="185166">
                  <a:moveTo>
                    <a:pt x="52197" y="26289"/>
                  </a:moveTo>
                  <a:cubicBezTo>
                    <a:pt x="40386" y="81788"/>
                    <a:pt x="40259" y="108077"/>
                    <a:pt x="40259" y="143891"/>
                  </a:cubicBezTo>
                  <a:lnTo>
                    <a:pt x="40259" y="157607"/>
                  </a:lnTo>
                  <a:cubicBezTo>
                    <a:pt x="40005" y="176276"/>
                    <a:pt x="30988" y="185166"/>
                    <a:pt x="19939" y="185039"/>
                  </a:cubicBezTo>
                  <a:cubicBezTo>
                    <a:pt x="8890" y="184912"/>
                    <a:pt x="0" y="175768"/>
                    <a:pt x="127" y="164719"/>
                  </a:cubicBezTo>
                  <a:lnTo>
                    <a:pt x="254" y="143764"/>
                  </a:lnTo>
                  <a:cubicBezTo>
                    <a:pt x="381" y="106553"/>
                    <a:pt x="381" y="77089"/>
                    <a:pt x="13081" y="17780"/>
                  </a:cubicBezTo>
                  <a:cubicBezTo>
                    <a:pt x="15367" y="6985"/>
                    <a:pt x="26035" y="0"/>
                    <a:pt x="36830" y="2413"/>
                  </a:cubicBezTo>
                  <a:cubicBezTo>
                    <a:pt x="47625" y="4826"/>
                    <a:pt x="54610" y="15367"/>
                    <a:pt x="52197" y="26162"/>
                  </a:cubicBezTo>
                  <a:close/>
                </a:path>
              </a:pathLst>
            </a:custGeom>
            <a:solidFill>
              <a:srgbClr val="000000"/>
            </a:solidFill>
          </p:spPr>
        </p:sp>
        <p:sp>
          <p:nvSpPr>
            <p:cNvPr id="73" name="Freeform 73"/>
            <p:cNvSpPr/>
            <p:nvPr/>
          </p:nvSpPr>
          <p:spPr>
            <a:xfrm>
              <a:off x="1125347" y="1167384"/>
              <a:ext cx="55880" cy="182118"/>
            </a:xfrm>
            <a:custGeom>
              <a:avLst/>
              <a:gdLst/>
              <a:ahLst/>
              <a:cxnLst/>
              <a:rect l="l" t="t" r="r" b="b"/>
              <a:pathLst>
                <a:path w="55880" h="182118">
                  <a:moveTo>
                    <a:pt x="53086" y="25146"/>
                  </a:moveTo>
                  <a:cubicBezTo>
                    <a:pt x="37211" y="79756"/>
                    <a:pt x="36322" y="111125"/>
                    <a:pt x="41275" y="161290"/>
                  </a:cubicBezTo>
                  <a:cubicBezTo>
                    <a:pt x="42291" y="171196"/>
                    <a:pt x="34925" y="180086"/>
                    <a:pt x="25019" y="181102"/>
                  </a:cubicBezTo>
                  <a:cubicBezTo>
                    <a:pt x="15113" y="182118"/>
                    <a:pt x="6223" y="174752"/>
                    <a:pt x="5207" y="164846"/>
                  </a:cubicBezTo>
                  <a:cubicBezTo>
                    <a:pt x="0" y="111125"/>
                    <a:pt x="1016" y="74930"/>
                    <a:pt x="18288" y="15113"/>
                  </a:cubicBezTo>
                  <a:cubicBezTo>
                    <a:pt x="21082" y="5461"/>
                    <a:pt x="31115" y="0"/>
                    <a:pt x="40767" y="2794"/>
                  </a:cubicBezTo>
                  <a:cubicBezTo>
                    <a:pt x="50419" y="5588"/>
                    <a:pt x="55880" y="15621"/>
                    <a:pt x="53086" y="25273"/>
                  </a:cubicBezTo>
                  <a:close/>
                </a:path>
              </a:pathLst>
            </a:custGeom>
            <a:solidFill>
              <a:srgbClr val="000000"/>
            </a:solidFill>
          </p:spPr>
        </p:sp>
      </p:grpSp>
      <p:grpSp>
        <p:nvGrpSpPr>
          <p:cNvPr id="74" name="Group 74"/>
          <p:cNvGrpSpPr>
            <a:grpSpLocks noChangeAspect="1"/>
          </p:cNvGrpSpPr>
          <p:nvPr/>
        </p:nvGrpSpPr>
        <p:grpSpPr>
          <a:xfrm>
            <a:off x="14332382" y="4667574"/>
            <a:ext cx="2097976" cy="3933596"/>
            <a:chOff x="0" y="0"/>
            <a:chExt cx="2097976" cy="3933596"/>
          </a:xfrm>
        </p:grpSpPr>
        <p:sp>
          <p:nvSpPr>
            <p:cNvPr id="75" name="Freeform 75"/>
            <p:cNvSpPr/>
            <p:nvPr/>
          </p:nvSpPr>
          <p:spPr>
            <a:xfrm>
              <a:off x="451612" y="17526"/>
              <a:ext cx="516382" cy="1806575"/>
            </a:xfrm>
            <a:custGeom>
              <a:avLst/>
              <a:gdLst/>
              <a:ahLst/>
              <a:cxnLst/>
              <a:rect l="l" t="t" r="r" b="b"/>
              <a:pathLst>
                <a:path w="516382" h="1806575">
                  <a:moveTo>
                    <a:pt x="474345" y="1637157"/>
                  </a:moveTo>
                  <a:cubicBezTo>
                    <a:pt x="516382" y="1202182"/>
                    <a:pt x="465582" y="804037"/>
                    <a:pt x="374015" y="377063"/>
                  </a:cubicBezTo>
                  <a:cubicBezTo>
                    <a:pt x="345313" y="243840"/>
                    <a:pt x="288798" y="0"/>
                    <a:pt x="182499" y="53594"/>
                  </a:cubicBezTo>
                  <a:cubicBezTo>
                    <a:pt x="0" y="145542"/>
                    <a:pt x="94234" y="531876"/>
                    <a:pt x="112649" y="676402"/>
                  </a:cubicBezTo>
                  <a:cubicBezTo>
                    <a:pt x="140716" y="895604"/>
                    <a:pt x="163703" y="1435862"/>
                    <a:pt x="191770" y="1655064"/>
                  </a:cubicBezTo>
                  <a:cubicBezTo>
                    <a:pt x="203073" y="1743964"/>
                    <a:pt x="457962" y="1806575"/>
                    <a:pt x="474218" y="1637157"/>
                  </a:cubicBezTo>
                  <a:close/>
                </a:path>
              </a:pathLst>
            </a:custGeom>
            <a:solidFill>
              <a:srgbClr val="E7F2FF"/>
            </a:solidFill>
          </p:spPr>
        </p:sp>
        <p:sp>
          <p:nvSpPr>
            <p:cNvPr id="76" name="Freeform 76"/>
            <p:cNvSpPr/>
            <p:nvPr/>
          </p:nvSpPr>
          <p:spPr>
            <a:xfrm>
              <a:off x="705231" y="600456"/>
              <a:ext cx="629158" cy="1150493"/>
            </a:xfrm>
            <a:custGeom>
              <a:avLst/>
              <a:gdLst/>
              <a:ahLst/>
              <a:cxnLst/>
              <a:rect l="l" t="t" r="r" b="b"/>
              <a:pathLst>
                <a:path w="629158" h="1150493">
                  <a:moveTo>
                    <a:pt x="616839" y="980821"/>
                  </a:moveTo>
                  <a:cubicBezTo>
                    <a:pt x="584708" y="543560"/>
                    <a:pt x="605663" y="545973"/>
                    <a:pt x="487426" y="326136"/>
                  </a:cubicBezTo>
                  <a:cubicBezTo>
                    <a:pt x="423037" y="206502"/>
                    <a:pt x="231521" y="0"/>
                    <a:pt x="125095" y="53340"/>
                  </a:cubicBezTo>
                  <a:cubicBezTo>
                    <a:pt x="0" y="116078"/>
                    <a:pt x="159893" y="319405"/>
                    <a:pt x="217551" y="461137"/>
                  </a:cubicBezTo>
                  <a:cubicBezTo>
                    <a:pt x="300863" y="665861"/>
                    <a:pt x="263906" y="767842"/>
                    <a:pt x="291973" y="987044"/>
                  </a:cubicBezTo>
                  <a:cubicBezTo>
                    <a:pt x="303276" y="1075944"/>
                    <a:pt x="629158" y="1150493"/>
                    <a:pt x="616712" y="980694"/>
                  </a:cubicBezTo>
                  <a:close/>
                </a:path>
              </a:pathLst>
            </a:custGeom>
            <a:solidFill>
              <a:srgbClr val="E7F2FF"/>
            </a:solidFill>
          </p:spPr>
        </p:sp>
        <p:sp>
          <p:nvSpPr>
            <p:cNvPr id="77" name="Freeform 77"/>
            <p:cNvSpPr/>
            <p:nvPr/>
          </p:nvSpPr>
          <p:spPr>
            <a:xfrm>
              <a:off x="919861" y="211709"/>
              <a:ext cx="762762" cy="1574927"/>
            </a:xfrm>
            <a:custGeom>
              <a:avLst/>
              <a:gdLst/>
              <a:ahLst/>
              <a:cxnLst/>
              <a:rect l="l" t="t" r="r" b="b"/>
              <a:pathLst>
                <a:path w="762762" h="1574927">
                  <a:moveTo>
                    <a:pt x="720725" y="1405509"/>
                  </a:moveTo>
                  <a:cubicBezTo>
                    <a:pt x="762762" y="970534"/>
                    <a:pt x="716661" y="960882"/>
                    <a:pt x="625094" y="533908"/>
                  </a:cubicBezTo>
                  <a:cubicBezTo>
                    <a:pt x="596519" y="400685"/>
                    <a:pt x="288798" y="0"/>
                    <a:pt x="182499" y="53467"/>
                  </a:cubicBezTo>
                  <a:cubicBezTo>
                    <a:pt x="0" y="145415"/>
                    <a:pt x="296037" y="474345"/>
                    <a:pt x="314452" y="618871"/>
                  </a:cubicBezTo>
                  <a:cubicBezTo>
                    <a:pt x="342519" y="838073"/>
                    <a:pt x="410210" y="1204214"/>
                    <a:pt x="438150" y="1423416"/>
                  </a:cubicBezTo>
                  <a:cubicBezTo>
                    <a:pt x="449453" y="1512316"/>
                    <a:pt x="704342" y="1574927"/>
                    <a:pt x="720598" y="1405509"/>
                  </a:cubicBezTo>
                  <a:close/>
                </a:path>
              </a:pathLst>
            </a:custGeom>
            <a:solidFill>
              <a:srgbClr val="E7F2FF"/>
            </a:solidFill>
          </p:spPr>
        </p:sp>
        <p:sp>
          <p:nvSpPr>
            <p:cNvPr id="78" name="Freeform 78"/>
            <p:cNvSpPr/>
            <p:nvPr/>
          </p:nvSpPr>
          <p:spPr>
            <a:xfrm>
              <a:off x="1317244" y="770128"/>
              <a:ext cx="721360" cy="1234694"/>
            </a:xfrm>
            <a:custGeom>
              <a:avLst/>
              <a:gdLst/>
              <a:ahLst/>
              <a:cxnLst/>
              <a:rect l="l" t="t" r="r" b="b"/>
              <a:pathLst>
                <a:path w="721360" h="1234694">
                  <a:moveTo>
                    <a:pt x="711200" y="1065022"/>
                  </a:moveTo>
                  <a:cubicBezTo>
                    <a:pt x="683895" y="608330"/>
                    <a:pt x="699516" y="772033"/>
                    <a:pt x="577215" y="352806"/>
                  </a:cubicBezTo>
                  <a:cubicBezTo>
                    <a:pt x="538607" y="220218"/>
                    <a:pt x="288798" y="0"/>
                    <a:pt x="182499" y="53467"/>
                  </a:cubicBezTo>
                  <a:cubicBezTo>
                    <a:pt x="0" y="145415"/>
                    <a:pt x="296672" y="367792"/>
                    <a:pt x="315214" y="512318"/>
                  </a:cubicBezTo>
                  <a:cubicBezTo>
                    <a:pt x="343281" y="731520"/>
                    <a:pt x="371856" y="866775"/>
                    <a:pt x="399923" y="1085977"/>
                  </a:cubicBezTo>
                  <a:cubicBezTo>
                    <a:pt x="411226" y="1174877"/>
                    <a:pt x="721360" y="1234694"/>
                    <a:pt x="711200" y="1064895"/>
                  </a:cubicBezTo>
                  <a:close/>
                </a:path>
              </a:pathLst>
            </a:custGeom>
            <a:solidFill>
              <a:srgbClr val="E7F2FF"/>
            </a:solidFill>
          </p:spPr>
        </p:sp>
        <p:sp>
          <p:nvSpPr>
            <p:cNvPr id="79" name="Freeform 79"/>
            <p:cNvSpPr/>
            <p:nvPr/>
          </p:nvSpPr>
          <p:spPr>
            <a:xfrm>
              <a:off x="39497" y="1350518"/>
              <a:ext cx="1228979" cy="1399286"/>
            </a:xfrm>
            <a:custGeom>
              <a:avLst/>
              <a:gdLst/>
              <a:ahLst/>
              <a:cxnLst/>
              <a:rect l="l" t="t" r="r" b="b"/>
              <a:pathLst>
                <a:path w="1228979" h="1399286">
                  <a:moveTo>
                    <a:pt x="789178" y="333756"/>
                  </a:moveTo>
                  <a:cubicBezTo>
                    <a:pt x="773684" y="372872"/>
                    <a:pt x="717169" y="571754"/>
                    <a:pt x="670179" y="576707"/>
                  </a:cubicBezTo>
                  <a:cubicBezTo>
                    <a:pt x="596519" y="584454"/>
                    <a:pt x="534670" y="343281"/>
                    <a:pt x="366141" y="170688"/>
                  </a:cubicBezTo>
                  <a:cubicBezTo>
                    <a:pt x="253238" y="54991"/>
                    <a:pt x="75565" y="0"/>
                    <a:pt x="39370" y="61341"/>
                  </a:cubicBezTo>
                  <a:cubicBezTo>
                    <a:pt x="0" y="128143"/>
                    <a:pt x="32766" y="222123"/>
                    <a:pt x="176403" y="504952"/>
                  </a:cubicBezTo>
                  <a:cubicBezTo>
                    <a:pt x="219202" y="589280"/>
                    <a:pt x="374904" y="886587"/>
                    <a:pt x="419354" y="970153"/>
                  </a:cubicBezTo>
                  <a:cubicBezTo>
                    <a:pt x="511810" y="1144016"/>
                    <a:pt x="940816" y="1399286"/>
                    <a:pt x="1038479" y="1361694"/>
                  </a:cubicBezTo>
                  <a:cubicBezTo>
                    <a:pt x="1145159" y="1320673"/>
                    <a:pt x="1188085" y="1098550"/>
                    <a:pt x="1208532" y="998728"/>
                  </a:cubicBezTo>
                  <a:cubicBezTo>
                    <a:pt x="1228979" y="898906"/>
                    <a:pt x="1112139" y="522732"/>
                    <a:pt x="982091" y="469265"/>
                  </a:cubicBezTo>
                </a:path>
              </a:pathLst>
            </a:custGeom>
            <a:solidFill>
              <a:srgbClr val="E7F2FF"/>
            </a:solidFill>
          </p:spPr>
        </p:sp>
        <p:sp>
          <p:nvSpPr>
            <p:cNvPr id="80" name="Freeform 80"/>
            <p:cNvSpPr/>
            <p:nvPr/>
          </p:nvSpPr>
          <p:spPr>
            <a:xfrm>
              <a:off x="640080" y="1258824"/>
              <a:ext cx="1399540" cy="1569974"/>
            </a:xfrm>
            <a:custGeom>
              <a:avLst/>
              <a:gdLst/>
              <a:ahLst/>
              <a:cxnLst/>
              <a:rect l="l" t="t" r="r" b="b"/>
              <a:pathLst>
                <a:path w="1399540" h="1569974">
                  <a:moveTo>
                    <a:pt x="3556" y="430911"/>
                  </a:moveTo>
                  <a:cubicBezTo>
                    <a:pt x="0" y="635254"/>
                    <a:pt x="25908" y="839470"/>
                    <a:pt x="80772" y="1037590"/>
                  </a:cubicBezTo>
                  <a:cubicBezTo>
                    <a:pt x="119380" y="1177036"/>
                    <a:pt x="176403" y="1319276"/>
                    <a:pt x="297434" y="1418971"/>
                  </a:cubicBezTo>
                  <a:cubicBezTo>
                    <a:pt x="426720" y="1525397"/>
                    <a:pt x="617982" y="1569974"/>
                    <a:pt x="800227" y="1555623"/>
                  </a:cubicBezTo>
                  <a:cubicBezTo>
                    <a:pt x="931545" y="1545209"/>
                    <a:pt x="1063625" y="1504061"/>
                    <a:pt x="1157351" y="1424813"/>
                  </a:cubicBezTo>
                  <a:cubicBezTo>
                    <a:pt x="1227455" y="1365631"/>
                    <a:pt x="1272413" y="1288669"/>
                    <a:pt x="1307084" y="1210691"/>
                  </a:cubicBezTo>
                  <a:cubicBezTo>
                    <a:pt x="1399540" y="1002665"/>
                    <a:pt x="1394333" y="778383"/>
                    <a:pt x="1394333" y="557530"/>
                  </a:cubicBezTo>
                  <a:cubicBezTo>
                    <a:pt x="1394460" y="401193"/>
                    <a:pt x="1389888" y="161671"/>
                    <a:pt x="1262126" y="120523"/>
                  </a:cubicBezTo>
                  <a:cubicBezTo>
                    <a:pt x="1171956" y="91440"/>
                    <a:pt x="905002" y="31115"/>
                    <a:pt x="808863" y="17272"/>
                  </a:cubicBezTo>
                  <a:cubicBezTo>
                    <a:pt x="706120" y="2413"/>
                    <a:pt x="599567" y="0"/>
                    <a:pt x="496951" y="18542"/>
                  </a:cubicBezTo>
                  <a:cubicBezTo>
                    <a:pt x="316738" y="51308"/>
                    <a:pt x="8763" y="126238"/>
                    <a:pt x="3429" y="430784"/>
                  </a:cubicBezTo>
                  <a:close/>
                </a:path>
              </a:pathLst>
            </a:custGeom>
            <a:solidFill>
              <a:srgbClr val="E7F2FF"/>
            </a:solidFill>
          </p:spPr>
        </p:sp>
        <p:sp>
          <p:nvSpPr>
            <p:cNvPr id="81" name="Freeform 81"/>
            <p:cNvSpPr/>
            <p:nvPr/>
          </p:nvSpPr>
          <p:spPr>
            <a:xfrm>
              <a:off x="986536" y="2220849"/>
              <a:ext cx="1013333" cy="1676781"/>
            </a:xfrm>
            <a:custGeom>
              <a:avLst/>
              <a:gdLst/>
              <a:ahLst/>
              <a:cxnLst/>
              <a:rect l="l" t="t" r="r" b="b"/>
              <a:pathLst>
                <a:path w="1013333" h="1676781">
                  <a:moveTo>
                    <a:pt x="720471" y="61341"/>
                  </a:moveTo>
                  <a:cubicBezTo>
                    <a:pt x="712089" y="484251"/>
                    <a:pt x="1013333" y="1440942"/>
                    <a:pt x="1013333" y="1440942"/>
                  </a:cubicBezTo>
                  <a:cubicBezTo>
                    <a:pt x="1013333" y="1440942"/>
                    <a:pt x="861314" y="1614424"/>
                    <a:pt x="516128" y="1645793"/>
                  </a:cubicBezTo>
                  <a:cubicBezTo>
                    <a:pt x="175006" y="1676781"/>
                    <a:pt x="0" y="1494282"/>
                    <a:pt x="0" y="1494282"/>
                  </a:cubicBezTo>
                  <a:cubicBezTo>
                    <a:pt x="0" y="1494282"/>
                    <a:pt x="40132" y="343027"/>
                    <a:pt x="14859" y="0"/>
                  </a:cubicBezTo>
                </a:path>
              </a:pathLst>
            </a:custGeom>
            <a:solidFill>
              <a:srgbClr val="E7F2FF"/>
            </a:solidFill>
          </p:spPr>
        </p:sp>
        <p:sp>
          <p:nvSpPr>
            <p:cNvPr id="82" name="Freeform 82"/>
            <p:cNvSpPr/>
            <p:nvPr/>
          </p:nvSpPr>
          <p:spPr>
            <a:xfrm>
              <a:off x="1662049" y="1422273"/>
              <a:ext cx="55626" cy="185801"/>
            </a:xfrm>
            <a:custGeom>
              <a:avLst/>
              <a:gdLst/>
              <a:ahLst/>
              <a:cxnLst/>
              <a:rect l="l" t="t" r="r" b="b"/>
              <a:pathLst>
                <a:path w="55626" h="185801">
                  <a:moveTo>
                    <a:pt x="40640" y="16891"/>
                  </a:moveTo>
                  <a:cubicBezTo>
                    <a:pt x="54991" y="75057"/>
                    <a:pt x="55626" y="114935"/>
                    <a:pt x="48514" y="167513"/>
                  </a:cubicBezTo>
                  <a:cubicBezTo>
                    <a:pt x="47117" y="178308"/>
                    <a:pt x="37211" y="185801"/>
                    <a:pt x="26416" y="184277"/>
                  </a:cubicBezTo>
                  <a:cubicBezTo>
                    <a:pt x="15621" y="182753"/>
                    <a:pt x="8128" y="172974"/>
                    <a:pt x="9652" y="162179"/>
                  </a:cubicBezTo>
                  <a:cubicBezTo>
                    <a:pt x="16129" y="114046"/>
                    <a:pt x="15621" y="79248"/>
                    <a:pt x="2540" y="26289"/>
                  </a:cubicBezTo>
                  <a:cubicBezTo>
                    <a:pt x="0" y="15748"/>
                    <a:pt x="6350" y="5080"/>
                    <a:pt x="16891" y="2540"/>
                  </a:cubicBezTo>
                  <a:cubicBezTo>
                    <a:pt x="27432" y="0"/>
                    <a:pt x="38100" y="6350"/>
                    <a:pt x="40640" y="16891"/>
                  </a:cubicBezTo>
                  <a:close/>
                </a:path>
              </a:pathLst>
            </a:custGeom>
            <a:solidFill>
              <a:srgbClr val="000000"/>
            </a:solidFill>
          </p:spPr>
        </p:sp>
        <p:sp>
          <p:nvSpPr>
            <p:cNvPr id="83" name="Freeform 83"/>
            <p:cNvSpPr/>
            <p:nvPr/>
          </p:nvSpPr>
          <p:spPr>
            <a:xfrm>
              <a:off x="1307211" y="1410970"/>
              <a:ext cx="52070" cy="185166"/>
            </a:xfrm>
            <a:custGeom>
              <a:avLst/>
              <a:gdLst/>
              <a:ahLst/>
              <a:cxnLst/>
              <a:rect l="l" t="t" r="r" b="b"/>
              <a:pathLst>
                <a:path w="52070" h="185166">
                  <a:moveTo>
                    <a:pt x="41529" y="18034"/>
                  </a:moveTo>
                  <a:cubicBezTo>
                    <a:pt x="52070" y="77724"/>
                    <a:pt x="51181" y="107188"/>
                    <a:pt x="49911" y="144399"/>
                  </a:cubicBezTo>
                  <a:lnTo>
                    <a:pt x="49403" y="157988"/>
                  </a:lnTo>
                  <a:cubicBezTo>
                    <a:pt x="49022" y="176403"/>
                    <a:pt x="39751" y="185166"/>
                    <a:pt x="28702" y="184912"/>
                  </a:cubicBezTo>
                  <a:cubicBezTo>
                    <a:pt x="17653" y="184658"/>
                    <a:pt x="8890" y="175514"/>
                    <a:pt x="9144" y="164465"/>
                  </a:cubicBezTo>
                  <a:lnTo>
                    <a:pt x="9779" y="143129"/>
                  </a:lnTo>
                  <a:cubicBezTo>
                    <a:pt x="10922" y="107315"/>
                    <a:pt x="11811" y="81026"/>
                    <a:pt x="1905" y="25146"/>
                  </a:cubicBezTo>
                  <a:cubicBezTo>
                    <a:pt x="0" y="14224"/>
                    <a:pt x="7239" y="3810"/>
                    <a:pt x="18161" y="1905"/>
                  </a:cubicBezTo>
                  <a:cubicBezTo>
                    <a:pt x="29083" y="0"/>
                    <a:pt x="39497" y="7239"/>
                    <a:pt x="41402" y="18161"/>
                  </a:cubicBezTo>
                  <a:close/>
                </a:path>
              </a:pathLst>
            </a:custGeom>
            <a:solidFill>
              <a:srgbClr val="000000"/>
            </a:solidFill>
          </p:spPr>
        </p:sp>
        <p:sp>
          <p:nvSpPr>
            <p:cNvPr id="84" name="Freeform 84"/>
            <p:cNvSpPr/>
            <p:nvPr/>
          </p:nvSpPr>
          <p:spPr>
            <a:xfrm>
              <a:off x="958596" y="1437640"/>
              <a:ext cx="52832" cy="182499"/>
            </a:xfrm>
            <a:custGeom>
              <a:avLst/>
              <a:gdLst/>
              <a:ahLst/>
              <a:cxnLst/>
              <a:rect l="l" t="t" r="r" b="b"/>
              <a:pathLst>
                <a:path w="52832" h="182499">
                  <a:moveTo>
                    <a:pt x="37592" y="15494"/>
                  </a:moveTo>
                  <a:cubicBezTo>
                    <a:pt x="52832" y="75819"/>
                    <a:pt x="52578" y="112014"/>
                    <a:pt x="45466" y="165608"/>
                  </a:cubicBezTo>
                  <a:cubicBezTo>
                    <a:pt x="44196" y="175514"/>
                    <a:pt x="35052" y="182499"/>
                    <a:pt x="25146" y="181229"/>
                  </a:cubicBezTo>
                  <a:cubicBezTo>
                    <a:pt x="15240" y="179959"/>
                    <a:pt x="8255" y="170815"/>
                    <a:pt x="9525" y="160909"/>
                  </a:cubicBezTo>
                  <a:cubicBezTo>
                    <a:pt x="16129" y="110998"/>
                    <a:pt x="16383" y="79502"/>
                    <a:pt x="2413" y="24384"/>
                  </a:cubicBezTo>
                  <a:cubicBezTo>
                    <a:pt x="0" y="14732"/>
                    <a:pt x="5842" y="4826"/>
                    <a:pt x="15494" y="2413"/>
                  </a:cubicBezTo>
                  <a:cubicBezTo>
                    <a:pt x="25146" y="0"/>
                    <a:pt x="35052" y="5842"/>
                    <a:pt x="37465" y="15494"/>
                  </a:cubicBezTo>
                  <a:close/>
                </a:path>
              </a:pathLst>
            </a:custGeom>
            <a:solidFill>
              <a:srgbClr val="000000"/>
            </a:solidFill>
          </p:spPr>
        </p:sp>
      </p:grpSp>
      <p:sp>
        <p:nvSpPr>
          <p:cNvPr id="85" name="TextBox 85"/>
          <p:cNvSpPr txBox="1"/>
          <p:nvPr/>
        </p:nvSpPr>
        <p:spPr>
          <a:xfrm>
            <a:off x="1669075" y="5619026"/>
            <a:ext cx="8393735" cy="1240279"/>
          </a:xfrm>
          <a:prstGeom prst="rect">
            <a:avLst/>
          </a:prstGeom>
        </p:spPr>
        <p:txBody>
          <a:bodyPr lIns="0" tIns="0" rIns="0" bIns="0" rtlCol="0" anchor="t">
            <a:spAutoFit/>
          </a:bodyPr>
          <a:lstStyle/>
          <a:p>
            <a:pPr algn="l">
              <a:lnSpc>
                <a:spcPts val="10080"/>
              </a:lnSpc>
            </a:pPr>
            <a:r>
              <a:rPr lang="en-US" sz="7200">
                <a:solidFill>
                  <a:srgbClr val="FFFFFF"/>
                </a:solidFill>
                <a:latin typeface="Arimo Bold"/>
              </a:rPr>
              <a:t>IMPLEMENTATION</a:t>
            </a:r>
          </a:p>
        </p:txBody>
      </p:sp>
      <p:sp>
        <p:nvSpPr>
          <p:cNvPr id="86" name="TextBox 86"/>
          <p:cNvSpPr txBox="1"/>
          <p:nvPr/>
        </p:nvSpPr>
        <p:spPr>
          <a:xfrm>
            <a:off x="4974269" y="1833953"/>
            <a:ext cx="1584874" cy="1895056"/>
          </a:xfrm>
          <a:prstGeom prst="rect">
            <a:avLst/>
          </a:prstGeom>
        </p:spPr>
        <p:txBody>
          <a:bodyPr lIns="0" tIns="0" rIns="0" bIns="0" rtlCol="0" anchor="t">
            <a:spAutoFit/>
          </a:bodyPr>
          <a:lstStyle/>
          <a:p>
            <a:pPr algn="l">
              <a:lnSpc>
                <a:spcPts val="15399"/>
              </a:lnSpc>
            </a:pPr>
            <a:r>
              <a:rPr lang="en-US" sz="10999">
                <a:solidFill>
                  <a:srgbClr val="FFFFFF"/>
                </a:solidFill>
                <a:latin typeface="Arimo Bold"/>
              </a:rPr>
              <a:t>07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0E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050571"/>
            </a:solidFill>
          </p:spPr>
        </p:sp>
      </p:grpSp>
      <p:sp>
        <p:nvSpPr>
          <p:cNvPr id="4" name="TextBox 4"/>
          <p:cNvSpPr txBox="1"/>
          <p:nvPr/>
        </p:nvSpPr>
        <p:spPr>
          <a:xfrm>
            <a:off x="5511651" y="653548"/>
            <a:ext cx="6425860" cy="833085"/>
          </a:xfrm>
          <a:prstGeom prst="rect">
            <a:avLst/>
          </a:prstGeom>
        </p:spPr>
        <p:txBody>
          <a:bodyPr lIns="0" tIns="0" rIns="0" bIns="0" rtlCol="0" anchor="t">
            <a:spAutoFit/>
          </a:bodyPr>
          <a:lstStyle/>
          <a:p>
            <a:pPr algn="l">
              <a:lnSpc>
                <a:spcPts val="6718"/>
              </a:lnSpc>
            </a:pPr>
            <a:r>
              <a:rPr lang="en-US" sz="4799">
                <a:solidFill>
                  <a:srgbClr val="050571"/>
                </a:solidFill>
                <a:latin typeface="Arimo Bold"/>
              </a:rPr>
              <a:t>Image preprocessing </a:t>
            </a:r>
          </a:p>
        </p:txBody>
      </p:sp>
      <p:sp>
        <p:nvSpPr>
          <p:cNvPr id="5" name="TextBox 5"/>
          <p:cNvSpPr txBox="1"/>
          <p:nvPr/>
        </p:nvSpPr>
        <p:spPr>
          <a:xfrm>
            <a:off x="166097" y="4462101"/>
            <a:ext cx="18314880" cy="1101033"/>
          </a:xfrm>
          <a:prstGeom prst="rect">
            <a:avLst/>
          </a:prstGeom>
        </p:spPr>
        <p:txBody>
          <a:bodyPr lIns="0" tIns="0" rIns="0" bIns="0" rtlCol="0" anchor="t">
            <a:spAutoFit/>
          </a:bodyPr>
          <a:lstStyle/>
          <a:p>
            <a:pPr algn="ctr">
              <a:lnSpc>
                <a:spcPts val="4275"/>
              </a:lnSpc>
            </a:pPr>
            <a:r>
              <a:rPr lang="en-US" sz="3599">
                <a:solidFill>
                  <a:srgbClr val="050571"/>
                </a:solidFill>
                <a:latin typeface="Arimo Bold"/>
              </a:rPr>
              <a:t>is the first step in implementing the model, where we prepare the data by applying image filters to improve the quality and suitability of the images for the deep</a:t>
            </a:r>
          </a:p>
        </p:txBody>
      </p:sp>
      <p:sp>
        <p:nvSpPr>
          <p:cNvPr id="6" name="TextBox 6"/>
          <p:cNvSpPr txBox="1"/>
          <p:nvPr/>
        </p:nvSpPr>
        <p:spPr>
          <a:xfrm>
            <a:off x="7023344" y="5547951"/>
            <a:ext cx="4455471" cy="558108"/>
          </a:xfrm>
          <a:prstGeom prst="rect">
            <a:avLst/>
          </a:prstGeom>
        </p:spPr>
        <p:txBody>
          <a:bodyPr lIns="0" tIns="0" rIns="0" bIns="0" rtlCol="0" anchor="t">
            <a:spAutoFit/>
          </a:bodyPr>
          <a:lstStyle/>
          <a:p>
            <a:pPr algn="l">
              <a:lnSpc>
                <a:spcPts val="4275"/>
              </a:lnSpc>
            </a:pPr>
            <a:r>
              <a:rPr lang="en-US" sz="3599">
                <a:solidFill>
                  <a:srgbClr val="050571"/>
                </a:solidFill>
                <a:latin typeface="Arimo Bold"/>
              </a:rPr>
              <a:t>learning algorithm.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1349807" y="3636416"/>
            <a:ext cx="2705691" cy="2613774"/>
          </a:xfrm>
          <a:custGeom>
            <a:avLst/>
            <a:gdLst/>
            <a:ahLst/>
            <a:cxnLst/>
            <a:rect l="l" t="t" r="r" b="b"/>
            <a:pathLst>
              <a:path w="2705691" h="2613774">
                <a:moveTo>
                  <a:pt x="0" y="0"/>
                </a:moveTo>
                <a:lnTo>
                  <a:pt x="2705690" y="0"/>
                </a:lnTo>
                <a:lnTo>
                  <a:pt x="2705690" y="2613775"/>
                </a:lnTo>
                <a:lnTo>
                  <a:pt x="0" y="26137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36444" y="3996414"/>
            <a:ext cx="2709672" cy="2630957"/>
          </a:xfrm>
          <a:custGeom>
            <a:avLst/>
            <a:gdLst/>
            <a:ahLst/>
            <a:cxnLst/>
            <a:rect l="l" t="t" r="r" b="b"/>
            <a:pathLst>
              <a:path w="2709672" h="2630957">
                <a:moveTo>
                  <a:pt x="0" y="0"/>
                </a:moveTo>
                <a:lnTo>
                  <a:pt x="2709672" y="0"/>
                </a:lnTo>
                <a:lnTo>
                  <a:pt x="2709672" y="2630957"/>
                </a:lnTo>
                <a:lnTo>
                  <a:pt x="0" y="26309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127091" y="3716998"/>
            <a:ext cx="2705691" cy="2573169"/>
          </a:xfrm>
          <a:custGeom>
            <a:avLst/>
            <a:gdLst/>
            <a:ahLst/>
            <a:cxnLst/>
            <a:rect l="l" t="t" r="r" b="b"/>
            <a:pathLst>
              <a:path w="2705691" h="2573169">
                <a:moveTo>
                  <a:pt x="0" y="0"/>
                </a:moveTo>
                <a:lnTo>
                  <a:pt x="2705690" y="0"/>
                </a:lnTo>
                <a:lnTo>
                  <a:pt x="2705690" y="2573169"/>
                </a:lnTo>
                <a:lnTo>
                  <a:pt x="0" y="25731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26421" y="4106466"/>
            <a:ext cx="2709672" cy="2559072"/>
          </a:xfrm>
          <a:custGeom>
            <a:avLst/>
            <a:gdLst/>
            <a:ahLst/>
            <a:cxnLst/>
            <a:rect l="l" t="t" r="r" b="b"/>
            <a:pathLst>
              <a:path w="2709672" h="2559072">
                <a:moveTo>
                  <a:pt x="0" y="0"/>
                </a:moveTo>
                <a:lnTo>
                  <a:pt x="2709672" y="0"/>
                </a:lnTo>
                <a:lnTo>
                  <a:pt x="2709672" y="2559072"/>
                </a:lnTo>
                <a:lnTo>
                  <a:pt x="0" y="25590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3447814" y="3949646"/>
            <a:ext cx="2214686" cy="2214715"/>
          </a:xfrm>
          <a:custGeom>
            <a:avLst/>
            <a:gdLst/>
            <a:ahLst/>
            <a:cxnLst/>
            <a:rect l="l" t="t" r="r" b="b"/>
            <a:pathLst>
              <a:path w="2214686" h="2214715">
                <a:moveTo>
                  <a:pt x="0" y="0"/>
                </a:moveTo>
                <a:lnTo>
                  <a:pt x="2214686" y="0"/>
                </a:lnTo>
                <a:lnTo>
                  <a:pt x="2214686" y="2214715"/>
                </a:lnTo>
                <a:lnTo>
                  <a:pt x="0" y="2214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711033" y="6735166"/>
            <a:ext cx="1727625" cy="507768"/>
          </a:xfrm>
          <a:prstGeom prst="rect">
            <a:avLst/>
          </a:prstGeom>
        </p:spPr>
        <p:txBody>
          <a:bodyPr lIns="0" tIns="0" rIns="0" bIns="0" rtlCol="0" anchor="t">
            <a:spAutoFit/>
          </a:bodyPr>
          <a:lstStyle/>
          <a:p>
            <a:pPr algn="l">
              <a:lnSpc>
                <a:spcPts val="3823"/>
              </a:lnSpc>
            </a:pPr>
            <a:r>
              <a:rPr lang="en-US" sz="3199">
                <a:solidFill>
                  <a:srgbClr val="FFFFFF"/>
                </a:solidFill>
                <a:latin typeface="Arimo Bold"/>
              </a:rPr>
              <a:t>Remove </a:t>
            </a:r>
          </a:p>
        </p:txBody>
      </p:sp>
      <p:sp>
        <p:nvSpPr>
          <p:cNvPr id="8" name="TextBox 8"/>
          <p:cNvSpPr txBox="1"/>
          <p:nvPr/>
        </p:nvSpPr>
        <p:spPr>
          <a:xfrm>
            <a:off x="2004670" y="7220941"/>
            <a:ext cx="1243698" cy="507768"/>
          </a:xfrm>
          <a:prstGeom prst="rect">
            <a:avLst/>
          </a:prstGeom>
        </p:spPr>
        <p:txBody>
          <a:bodyPr lIns="0" tIns="0" rIns="0" bIns="0" rtlCol="0" anchor="t">
            <a:spAutoFit/>
          </a:bodyPr>
          <a:lstStyle/>
          <a:p>
            <a:pPr algn="l">
              <a:lnSpc>
                <a:spcPts val="3823"/>
              </a:lnSpc>
            </a:pPr>
            <a:r>
              <a:rPr lang="en-US" sz="3199">
                <a:solidFill>
                  <a:srgbClr val="FFFFFF"/>
                </a:solidFill>
                <a:latin typeface="Arimo Bold"/>
              </a:rPr>
              <a:t>Noise </a:t>
            </a:r>
          </a:p>
        </p:txBody>
      </p:sp>
      <p:sp>
        <p:nvSpPr>
          <p:cNvPr id="9" name="TextBox 9"/>
          <p:cNvSpPr txBox="1"/>
          <p:nvPr/>
        </p:nvSpPr>
        <p:spPr>
          <a:xfrm>
            <a:off x="4800752" y="2757659"/>
            <a:ext cx="1612402" cy="507768"/>
          </a:xfrm>
          <a:prstGeom prst="rect">
            <a:avLst/>
          </a:prstGeom>
        </p:spPr>
        <p:txBody>
          <a:bodyPr lIns="0" tIns="0" rIns="0" bIns="0" rtlCol="0" anchor="t">
            <a:spAutoFit/>
          </a:bodyPr>
          <a:lstStyle/>
          <a:p>
            <a:pPr algn="l">
              <a:lnSpc>
                <a:spcPts val="3823"/>
              </a:lnSpc>
            </a:pPr>
            <a:r>
              <a:rPr lang="en-US" sz="3199">
                <a:solidFill>
                  <a:srgbClr val="FFFFFF"/>
                </a:solidFill>
                <a:latin typeface="Arimo Bold"/>
              </a:rPr>
              <a:t>Remove</a:t>
            </a:r>
          </a:p>
        </p:txBody>
      </p:sp>
      <p:sp>
        <p:nvSpPr>
          <p:cNvPr id="10" name="TextBox 10"/>
          <p:cNvSpPr txBox="1"/>
          <p:nvPr/>
        </p:nvSpPr>
        <p:spPr>
          <a:xfrm>
            <a:off x="4349506" y="3243434"/>
            <a:ext cx="2648131" cy="507768"/>
          </a:xfrm>
          <a:prstGeom prst="rect">
            <a:avLst/>
          </a:prstGeom>
        </p:spPr>
        <p:txBody>
          <a:bodyPr lIns="0" tIns="0" rIns="0" bIns="0" rtlCol="0" anchor="t">
            <a:spAutoFit/>
          </a:bodyPr>
          <a:lstStyle/>
          <a:p>
            <a:pPr algn="l">
              <a:lnSpc>
                <a:spcPts val="3823"/>
              </a:lnSpc>
            </a:pPr>
            <a:r>
              <a:rPr lang="en-US" sz="3199">
                <a:solidFill>
                  <a:srgbClr val="FFFFFF"/>
                </a:solidFill>
                <a:latin typeface="Arimo Bold"/>
              </a:rPr>
              <a:t> Background </a:t>
            </a:r>
          </a:p>
        </p:txBody>
      </p:sp>
      <p:sp>
        <p:nvSpPr>
          <p:cNvPr id="11" name="TextBox 11"/>
          <p:cNvSpPr txBox="1"/>
          <p:nvPr/>
        </p:nvSpPr>
        <p:spPr>
          <a:xfrm>
            <a:off x="14058376" y="6631343"/>
            <a:ext cx="1013412" cy="507768"/>
          </a:xfrm>
          <a:prstGeom prst="rect">
            <a:avLst/>
          </a:prstGeom>
        </p:spPr>
        <p:txBody>
          <a:bodyPr lIns="0" tIns="0" rIns="0" bIns="0" rtlCol="0" anchor="t">
            <a:spAutoFit/>
          </a:bodyPr>
          <a:lstStyle/>
          <a:p>
            <a:pPr algn="l">
              <a:lnSpc>
                <a:spcPts val="3823"/>
              </a:lnSpc>
            </a:pPr>
            <a:r>
              <a:rPr lang="en-US" sz="3199">
                <a:solidFill>
                  <a:srgbClr val="FFFFFF"/>
                </a:solidFill>
                <a:latin typeface="Arimo Bold"/>
              </a:rPr>
              <a:t>Data </a:t>
            </a:r>
          </a:p>
        </p:txBody>
      </p:sp>
      <p:sp>
        <p:nvSpPr>
          <p:cNvPr id="12" name="TextBox 12"/>
          <p:cNvSpPr txBox="1"/>
          <p:nvPr/>
        </p:nvSpPr>
        <p:spPr>
          <a:xfrm>
            <a:off x="13189515" y="7117118"/>
            <a:ext cx="2900915" cy="507768"/>
          </a:xfrm>
          <a:prstGeom prst="rect">
            <a:avLst/>
          </a:prstGeom>
        </p:spPr>
        <p:txBody>
          <a:bodyPr lIns="0" tIns="0" rIns="0" bIns="0" rtlCol="0" anchor="t">
            <a:spAutoFit/>
          </a:bodyPr>
          <a:lstStyle/>
          <a:p>
            <a:pPr algn="l">
              <a:lnSpc>
                <a:spcPts val="3823"/>
              </a:lnSpc>
            </a:pPr>
            <a:r>
              <a:rPr lang="en-US" sz="3199">
                <a:solidFill>
                  <a:srgbClr val="FFFFFF"/>
                </a:solidFill>
                <a:latin typeface="Arimo Bold"/>
              </a:rPr>
              <a:t>Augmentation</a:t>
            </a:r>
            <a:r>
              <a:rPr lang="en-US" sz="3199">
                <a:solidFill>
                  <a:srgbClr val="000000"/>
                </a:solidFill>
                <a:latin typeface="Arimo Bold"/>
              </a:rPr>
              <a:t> </a:t>
            </a:r>
          </a:p>
        </p:txBody>
      </p:sp>
      <p:sp>
        <p:nvSpPr>
          <p:cNvPr id="13" name="TextBox 13"/>
          <p:cNvSpPr txBox="1"/>
          <p:nvPr/>
        </p:nvSpPr>
        <p:spPr>
          <a:xfrm>
            <a:off x="7714088" y="6686712"/>
            <a:ext cx="1562176" cy="609848"/>
          </a:xfrm>
          <a:prstGeom prst="rect">
            <a:avLst/>
          </a:prstGeom>
        </p:spPr>
        <p:txBody>
          <a:bodyPr lIns="0" tIns="0" rIns="0" bIns="0" rtlCol="0" anchor="t">
            <a:spAutoFit/>
          </a:bodyPr>
          <a:lstStyle/>
          <a:p>
            <a:pPr algn="l">
              <a:lnSpc>
                <a:spcPts val="4899"/>
              </a:lnSpc>
            </a:pPr>
            <a:r>
              <a:rPr lang="en-US" sz="3499">
                <a:solidFill>
                  <a:srgbClr val="FDF7FA"/>
                </a:solidFill>
                <a:latin typeface="Arimo Bold"/>
              </a:rPr>
              <a:t>Resize </a:t>
            </a:r>
          </a:p>
        </p:txBody>
      </p:sp>
      <p:sp>
        <p:nvSpPr>
          <p:cNvPr id="14" name="TextBox 14"/>
          <p:cNvSpPr txBox="1"/>
          <p:nvPr/>
        </p:nvSpPr>
        <p:spPr>
          <a:xfrm>
            <a:off x="5630904" y="496795"/>
            <a:ext cx="6413287" cy="831628"/>
          </a:xfrm>
          <a:prstGeom prst="rect">
            <a:avLst/>
          </a:prstGeom>
        </p:spPr>
        <p:txBody>
          <a:bodyPr lIns="0" tIns="0" rIns="0" bIns="0" rtlCol="0" anchor="t">
            <a:spAutoFit/>
          </a:bodyPr>
          <a:lstStyle/>
          <a:p>
            <a:pPr algn="l">
              <a:lnSpc>
                <a:spcPts val="6705"/>
              </a:lnSpc>
            </a:pPr>
            <a:r>
              <a:rPr lang="en-US" sz="4789">
                <a:solidFill>
                  <a:srgbClr val="B5E1FF"/>
                </a:solidFill>
                <a:latin typeface="Arimo Bold"/>
              </a:rPr>
              <a:t>Image preprocessing </a:t>
            </a:r>
          </a:p>
        </p:txBody>
      </p:sp>
      <p:sp>
        <p:nvSpPr>
          <p:cNvPr id="15" name="TextBox 15"/>
          <p:cNvSpPr txBox="1"/>
          <p:nvPr/>
        </p:nvSpPr>
        <p:spPr>
          <a:xfrm>
            <a:off x="10717273" y="2913745"/>
            <a:ext cx="1762592" cy="634308"/>
          </a:xfrm>
          <a:prstGeom prst="rect">
            <a:avLst/>
          </a:prstGeom>
        </p:spPr>
        <p:txBody>
          <a:bodyPr lIns="0" tIns="0" rIns="0" bIns="0" rtlCol="0" anchor="t">
            <a:spAutoFit/>
          </a:bodyPr>
          <a:lstStyle/>
          <a:p>
            <a:pPr algn="l">
              <a:lnSpc>
                <a:spcPts val="5038"/>
              </a:lnSpc>
            </a:pPr>
            <a:r>
              <a:rPr lang="en-US" sz="3599">
                <a:solidFill>
                  <a:srgbClr val="FFFFFF"/>
                </a:solidFill>
                <a:latin typeface="Arimo Bold"/>
              </a:rPr>
              <a:t>Rescale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492262" y="1358589"/>
            <a:ext cx="3884371" cy="2025253"/>
          </a:xfrm>
          <a:custGeom>
            <a:avLst/>
            <a:gdLst/>
            <a:ahLst/>
            <a:cxnLst/>
            <a:rect l="l" t="t" r="r" b="b"/>
            <a:pathLst>
              <a:path w="3884371" h="2025253">
                <a:moveTo>
                  <a:pt x="0" y="0"/>
                </a:moveTo>
                <a:lnTo>
                  <a:pt x="3884371" y="0"/>
                </a:lnTo>
                <a:lnTo>
                  <a:pt x="3884371" y="2025253"/>
                </a:lnTo>
                <a:lnTo>
                  <a:pt x="0" y="202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387969" y="3166615"/>
            <a:ext cx="4857750" cy="4314825"/>
          </a:xfrm>
          <a:custGeom>
            <a:avLst/>
            <a:gdLst/>
            <a:ahLst/>
            <a:cxnLst/>
            <a:rect l="l" t="t" r="r" b="b"/>
            <a:pathLst>
              <a:path w="4857750" h="4314825">
                <a:moveTo>
                  <a:pt x="0" y="0"/>
                </a:moveTo>
                <a:lnTo>
                  <a:pt x="4857750" y="0"/>
                </a:lnTo>
                <a:lnTo>
                  <a:pt x="4857750" y="4314825"/>
                </a:lnTo>
                <a:lnTo>
                  <a:pt x="0" y="4314825"/>
                </a:lnTo>
                <a:lnTo>
                  <a:pt x="0" y="0"/>
                </a:lnTo>
                <a:close/>
              </a:path>
            </a:pathLst>
          </a:custGeom>
          <a:blipFill>
            <a:blip r:embed="rId4"/>
            <a:stretch>
              <a:fillRect l="-12919" r="-12962"/>
            </a:stretch>
          </a:blipFill>
        </p:spPr>
      </p:sp>
      <p:sp>
        <p:nvSpPr>
          <p:cNvPr id="4" name="Freeform 4"/>
          <p:cNvSpPr/>
          <p:nvPr/>
        </p:nvSpPr>
        <p:spPr>
          <a:xfrm>
            <a:off x="9342215" y="1771364"/>
            <a:ext cx="3143250" cy="2209800"/>
          </a:xfrm>
          <a:custGeom>
            <a:avLst/>
            <a:gdLst/>
            <a:ahLst/>
            <a:cxnLst/>
            <a:rect l="l" t="t" r="r" b="b"/>
            <a:pathLst>
              <a:path w="3143250" h="2209800">
                <a:moveTo>
                  <a:pt x="0" y="0"/>
                </a:moveTo>
                <a:lnTo>
                  <a:pt x="3143250" y="0"/>
                </a:lnTo>
                <a:lnTo>
                  <a:pt x="3143250" y="2209800"/>
                </a:lnTo>
                <a:lnTo>
                  <a:pt x="0" y="2209800"/>
                </a:lnTo>
                <a:lnTo>
                  <a:pt x="0" y="0"/>
                </a:lnTo>
                <a:close/>
              </a:path>
            </a:pathLst>
          </a:custGeom>
          <a:blipFill>
            <a:blip r:embed="rId5"/>
            <a:stretch>
              <a:fillRect l="-6029" r="-6091"/>
            </a:stretch>
          </a:blipFill>
        </p:spPr>
      </p:sp>
      <p:sp>
        <p:nvSpPr>
          <p:cNvPr id="5" name="Freeform 5"/>
          <p:cNvSpPr/>
          <p:nvPr/>
        </p:nvSpPr>
        <p:spPr>
          <a:xfrm>
            <a:off x="12424858" y="2794645"/>
            <a:ext cx="1026605" cy="2672296"/>
          </a:xfrm>
          <a:custGeom>
            <a:avLst/>
            <a:gdLst/>
            <a:ahLst/>
            <a:cxnLst/>
            <a:rect l="l" t="t" r="r" b="b"/>
            <a:pathLst>
              <a:path w="1026605" h="2672296">
                <a:moveTo>
                  <a:pt x="0" y="0"/>
                </a:moveTo>
                <a:lnTo>
                  <a:pt x="1026604" y="0"/>
                </a:lnTo>
                <a:lnTo>
                  <a:pt x="1026604" y="2672295"/>
                </a:lnTo>
                <a:lnTo>
                  <a:pt x="0" y="2672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197683" y="1814246"/>
            <a:ext cx="2588247" cy="620297"/>
          </a:xfrm>
          <a:prstGeom prst="rect">
            <a:avLst/>
          </a:prstGeom>
        </p:spPr>
        <p:txBody>
          <a:bodyPr lIns="0" tIns="0" rIns="0" bIns="0" rtlCol="0" anchor="t">
            <a:spAutoFit/>
          </a:bodyPr>
          <a:lstStyle/>
          <a:p>
            <a:pPr algn="l">
              <a:lnSpc>
                <a:spcPts val="4721"/>
              </a:lnSpc>
            </a:pPr>
            <a:r>
              <a:rPr lang="en-US" sz="3950">
                <a:solidFill>
                  <a:srgbClr val="FFFFFF"/>
                </a:solidFill>
                <a:latin typeface="Arimo Bold"/>
              </a:rPr>
              <a:t>1-Remove </a:t>
            </a:r>
          </a:p>
        </p:txBody>
      </p:sp>
      <p:sp>
        <p:nvSpPr>
          <p:cNvPr id="7" name="TextBox 7"/>
          <p:cNvSpPr txBox="1"/>
          <p:nvPr/>
        </p:nvSpPr>
        <p:spPr>
          <a:xfrm>
            <a:off x="2062182" y="2414102"/>
            <a:ext cx="1535763" cy="620297"/>
          </a:xfrm>
          <a:prstGeom prst="rect">
            <a:avLst/>
          </a:prstGeom>
        </p:spPr>
        <p:txBody>
          <a:bodyPr lIns="0" tIns="0" rIns="0" bIns="0" rtlCol="0" anchor="t">
            <a:spAutoFit/>
          </a:bodyPr>
          <a:lstStyle/>
          <a:p>
            <a:pPr algn="l">
              <a:lnSpc>
                <a:spcPts val="4721"/>
              </a:lnSpc>
            </a:pPr>
            <a:r>
              <a:rPr lang="en-US" sz="3950">
                <a:solidFill>
                  <a:srgbClr val="FFFFFF"/>
                </a:solidFill>
                <a:latin typeface="Arimo Bold"/>
              </a:rPr>
              <a:t>Noise </a:t>
            </a:r>
          </a:p>
        </p:txBody>
      </p:sp>
      <p:sp>
        <p:nvSpPr>
          <p:cNvPr id="8" name="TextBox 8"/>
          <p:cNvSpPr txBox="1"/>
          <p:nvPr/>
        </p:nvSpPr>
        <p:spPr>
          <a:xfrm>
            <a:off x="1185729" y="5724649"/>
            <a:ext cx="9652835" cy="1474518"/>
          </a:xfrm>
          <a:prstGeom prst="rect">
            <a:avLst/>
          </a:prstGeom>
        </p:spPr>
        <p:txBody>
          <a:bodyPr lIns="0" tIns="0" rIns="0" bIns="0" rtlCol="0" anchor="t">
            <a:spAutoFit/>
          </a:bodyPr>
          <a:lstStyle/>
          <a:p>
            <a:pPr algn="l">
              <a:lnSpc>
                <a:spcPts val="4059"/>
              </a:lnSpc>
            </a:pPr>
            <a:r>
              <a:rPr lang="en-US" sz="2899">
                <a:solidFill>
                  <a:srgbClr val="FFFFFF"/>
                </a:solidFill>
                <a:latin typeface="Arimo"/>
              </a:rPr>
              <a:t>Noise in images refers to random variations or unwanted </a:t>
            </a:r>
          </a:p>
          <a:p>
            <a:pPr algn="l">
              <a:lnSpc>
                <a:spcPts val="3823"/>
              </a:lnSpc>
            </a:pPr>
            <a:r>
              <a:rPr lang="en-US" sz="3199">
                <a:solidFill>
                  <a:srgbClr val="FFFFFF"/>
                </a:solidFill>
                <a:latin typeface="Arimo"/>
              </a:rPr>
              <a:t>disturbances in pixel values, often introduced during image acquisition , transmission, or processing. </a:t>
            </a:r>
          </a:p>
        </p:txBody>
      </p:sp>
      <p:sp>
        <p:nvSpPr>
          <p:cNvPr id="9" name="TextBox 9"/>
          <p:cNvSpPr txBox="1"/>
          <p:nvPr/>
        </p:nvSpPr>
        <p:spPr>
          <a:xfrm>
            <a:off x="1028700" y="4200239"/>
            <a:ext cx="10583875" cy="881939"/>
          </a:xfrm>
          <a:prstGeom prst="rect">
            <a:avLst/>
          </a:prstGeom>
        </p:spPr>
        <p:txBody>
          <a:bodyPr lIns="0" tIns="0" rIns="0" bIns="0" rtlCol="0" anchor="t">
            <a:spAutoFit/>
          </a:bodyPr>
          <a:lstStyle/>
          <a:p>
            <a:pPr algn="l">
              <a:lnSpc>
                <a:spcPts val="3450"/>
              </a:lnSpc>
            </a:pPr>
            <a:r>
              <a:rPr lang="en-US" sz="2899">
                <a:solidFill>
                  <a:srgbClr val="FFFFFF"/>
                </a:solidFill>
                <a:latin typeface="Arimo"/>
              </a:rPr>
              <a:t>Removing noise from images is a crucial step in image processing to improve the overall quality and clarity of an image</a:t>
            </a:r>
          </a:p>
        </p:txBody>
      </p:sp>
      <p:sp>
        <p:nvSpPr>
          <p:cNvPr id="10" name="TextBox 10"/>
          <p:cNvSpPr txBox="1"/>
          <p:nvPr/>
        </p:nvSpPr>
        <p:spPr>
          <a:xfrm>
            <a:off x="1028700" y="7950603"/>
            <a:ext cx="10514352" cy="1721796"/>
          </a:xfrm>
          <a:prstGeom prst="rect">
            <a:avLst/>
          </a:prstGeom>
        </p:spPr>
        <p:txBody>
          <a:bodyPr lIns="0" tIns="0" rIns="0" bIns="0" rtlCol="0" anchor="t">
            <a:spAutoFit/>
          </a:bodyPr>
          <a:lstStyle/>
          <a:p>
            <a:pPr algn="l">
              <a:lnSpc>
                <a:spcPts val="3373"/>
              </a:lnSpc>
            </a:pPr>
            <a:r>
              <a:rPr lang="en-US" sz="2846">
                <a:solidFill>
                  <a:srgbClr val="FFFFFF"/>
                </a:solidFill>
                <a:latin typeface="Arimo"/>
              </a:rPr>
              <a:t>To enhance the accuracy of our image processing, we must address the noise present in the header and footer. This noise can take the form of text, logos, or other visual elements that are not part of the main image content.</a:t>
            </a:r>
          </a:p>
        </p:txBody>
      </p:sp>
      <p:sp>
        <p:nvSpPr>
          <p:cNvPr id="11" name="TextBox 11"/>
          <p:cNvSpPr txBox="1"/>
          <p:nvPr/>
        </p:nvSpPr>
        <p:spPr>
          <a:xfrm>
            <a:off x="5917940" y="159934"/>
            <a:ext cx="5633914" cy="748751"/>
          </a:xfrm>
          <a:prstGeom prst="rect">
            <a:avLst/>
          </a:prstGeom>
        </p:spPr>
        <p:txBody>
          <a:bodyPr lIns="0" tIns="0" rIns="0" bIns="0" rtlCol="0" anchor="t">
            <a:spAutoFit/>
          </a:bodyPr>
          <a:lstStyle/>
          <a:p>
            <a:pPr algn="l">
              <a:lnSpc>
                <a:spcPts val="6019"/>
              </a:lnSpc>
            </a:pPr>
            <a:r>
              <a:rPr lang="en-US" sz="4299">
                <a:solidFill>
                  <a:srgbClr val="CAE8FF"/>
                </a:solidFill>
                <a:latin typeface="Arimo Bold"/>
              </a:rPr>
              <a:t>Image Preprocessing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1546670" y="1959064"/>
            <a:ext cx="6562668" cy="4667850"/>
          </a:xfrm>
          <a:custGeom>
            <a:avLst/>
            <a:gdLst/>
            <a:ahLst/>
            <a:cxnLst/>
            <a:rect l="l" t="t" r="r" b="b"/>
            <a:pathLst>
              <a:path w="6562668" h="4667850">
                <a:moveTo>
                  <a:pt x="0" y="0"/>
                </a:moveTo>
                <a:lnTo>
                  <a:pt x="6562667" y="0"/>
                </a:lnTo>
                <a:lnTo>
                  <a:pt x="6562667" y="4667850"/>
                </a:lnTo>
                <a:lnTo>
                  <a:pt x="0" y="46678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92228" y="7346051"/>
            <a:ext cx="3316624" cy="8356597"/>
          </a:xfrm>
          <a:custGeom>
            <a:avLst/>
            <a:gdLst/>
            <a:ahLst/>
            <a:cxnLst/>
            <a:rect l="l" t="t" r="r" b="b"/>
            <a:pathLst>
              <a:path w="3316624" h="8356597">
                <a:moveTo>
                  <a:pt x="0" y="0"/>
                </a:moveTo>
                <a:lnTo>
                  <a:pt x="3316624" y="0"/>
                </a:lnTo>
                <a:lnTo>
                  <a:pt x="3316624" y="8356597"/>
                </a:lnTo>
                <a:lnTo>
                  <a:pt x="0" y="8356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199199" y="6108697"/>
            <a:ext cx="3316624" cy="8356597"/>
          </a:xfrm>
          <a:custGeom>
            <a:avLst/>
            <a:gdLst/>
            <a:ahLst/>
            <a:cxnLst/>
            <a:rect l="l" t="t" r="r" b="b"/>
            <a:pathLst>
              <a:path w="3316624" h="8356597">
                <a:moveTo>
                  <a:pt x="0" y="0"/>
                </a:moveTo>
                <a:lnTo>
                  <a:pt x="3316624" y="0"/>
                </a:lnTo>
                <a:lnTo>
                  <a:pt x="3316624" y="8356597"/>
                </a:lnTo>
                <a:lnTo>
                  <a:pt x="0" y="83565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006170" y="4698063"/>
            <a:ext cx="3316624" cy="8356597"/>
          </a:xfrm>
          <a:custGeom>
            <a:avLst/>
            <a:gdLst/>
            <a:ahLst/>
            <a:cxnLst/>
            <a:rect l="l" t="t" r="r" b="b"/>
            <a:pathLst>
              <a:path w="3316624" h="8356597">
                <a:moveTo>
                  <a:pt x="0" y="0"/>
                </a:moveTo>
                <a:lnTo>
                  <a:pt x="3316624" y="0"/>
                </a:lnTo>
                <a:lnTo>
                  <a:pt x="3316624" y="8356597"/>
                </a:lnTo>
                <a:lnTo>
                  <a:pt x="0" y="8356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7678922" y="7577442"/>
            <a:ext cx="460991" cy="707793"/>
          </a:xfrm>
          <a:prstGeom prst="rect">
            <a:avLst/>
          </a:prstGeom>
        </p:spPr>
        <p:txBody>
          <a:bodyPr lIns="0" tIns="0" rIns="0" bIns="0" rtlCol="0" anchor="t">
            <a:spAutoFit/>
          </a:bodyPr>
          <a:lstStyle/>
          <a:p>
            <a:pPr algn="l">
              <a:lnSpc>
                <a:spcPts val="5919"/>
              </a:lnSpc>
            </a:pPr>
            <a:r>
              <a:rPr lang="en-US" sz="3199">
                <a:solidFill>
                  <a:srgbClr val="FFFFFF"/>
                </a:solidFill>
                <a:latin typeface="Arimo"/>
              </a:rPr>
              <a:t>01</a:t>
            </a:r>
          </a:p>
        </p:txBody>
      </p:sp>
      <p:sp>
        <p:nvSpPr>
          <p:cNvPr id="7" name="TextBox 7"/>
          <p:cNvSpPr txBox="1"/>
          <p:nvPr/>
        </p:nvSpPr>
        <p:spPr>
          <a:xfrm>
            <a:off x="6497850" y="8358911"/>
            <a:ext cx="3085357" cy="1679343"/>
          </a:xfrm>
          <a:prstGeom prst="rect">
            <a:avLst/>
          </a:prstGeom>
        </p:spPr>
        <p:txBody>
          <a:bodyPr lIns="0" tIns="0" rIns="0" bIns="0" rtlCol="0" anchor="t">
            <a:spAutoFit/>
          </a:bodyPr>
          <a:lstStyle/>
          <a:p>
            <a:pPr algn="ctr">
              <a:lnSpc>
                <a:spcPts val="5919"/>
              </a:lnSpc>
            </a:pPr>
            <a:r>
              <a:rPr lang="en-US" sz="3199">
                <a:solidFill>
                  <a:srgbClr val="FDF7FA"/>
                </a:solidFill>
                <a:latin typeface="Arimo Bold"/>
              </a:rPr>
              <a:t>is a non-</a:t>
            </a:r>
          </a:p>
          <a:p>
            <a:pPr algn="ctr">
              <a:lnSpc>
                <a:spcPts val="1730"/>
              </a:lnSpc>
            </a:pPr>
            <a:r>
              <a:rPr lang="en-US" sz="3199">
                <a:solidFill>
                  <a:srgbClr val="FDF7FA"/>
                </a:solidFill>
                <a:latin typeface="Arimo Bold"/>
              </a:rPr>
              <a:t>linear method</a:t>
            </a:r>
          </a:p>
          <a:p>
            <a:pPr algn="ctr">
              <a:lnSpc>
                <a:spcPts val="5919"/>
              </a:lnSpc>
            </a:pPr>
            <a:r>
              <a:rPr lang="en-US" sz="3199">
                <a:solidFill>
                  <a:srgbClr val="FDF7FA"/>
                </a:solidFill>
                <a:latin typeface="Arimo Bold"/>
              </a:rPr>
              <a:t>that smoothens</a:t>
            </a:r>
          </a:p>
        </p:txBody>
      </p:sp>
      <p:sp>
        <p:nvSpPr>
          <p:cNvPr id="8" name="TextBox 8"/>
          <p:cNvSpPr txBox="1"/>
          <p:nvPr/>
        </p:nvSpPr>
        <p:spPr>
          <a:xfrm>
            <a:off x="11631435" y="6368539"/>
            <a:ext cx="460991" cy="898293"/>
          </a:xfrm>
          <a:prstGeom prst="rect">
            <a:avLst/>
          </a:prstGeom>
        </p:spPr>
        <p:txBody>
          <a:bodyPr lIns="0" tIns="0" rIns="0" bIns="0" rtlCol="0" anchor="t">
            <a:spAutoFit/>
          </a:bodyPr>
          <a:lstStyle/>
          <a:p>
            <a:pPr algn="l">
              <a:lnSpc>
                <a:spcPts val="7998"/>
              </a:lnSpc>
            </a:pPr>
            <a:r>
              <a:rPr lang="en-US" sz="3199">
                <a:solidFill>
                  <a:srgbClr val="FFFFFF"/>
                </a:solidFill>
                <a:latin typeface="Arimo"/>
              </a:rPr>
              <a:t>02</a:t>
            </a:r>
          </a:p>
        </p:txBody>
      </p:sp>
      <p:sp>
        <p:nvSpPr>
          <p:cNvPr id="9" name="TextBox 9"/>
          <p:cNvSpPr txBox="1"/>
          <p:nvPr/>
        </p:nvSpPr>
        <p:spPr>
          <a:xfrm>
            <a:off x="10762231" y="7543590"/>
            <a:ext cx="2234232" cy="2355618"/>
          </a:xfrm>
          <a:prstGeom prst="rect">
            <a:avLst/>
          </a:prstGeom>
        </p:spPr>
        <p:txBody>
          <a:bodyPr lIns="0" tIns="0" rIns="0" bIns="0" rtlCol="0" anchor="t">
            <a:spAutoFit/>
          </a:bodyPr>
          <a:lstStyle/>
          <a:p>
            <a:pPr algn="ctr">
              <a:lnSpc>
                <a:spcPts val="7998"/>
              </a:lnSpc>
            </a:pPr>
            <a:r>
              <a:rPr lang="en-US" sz="3199">
                <a:solidFill>
                  <a:srgbClr val="FDF7FA"/>
                </a:solidFill>
                <a:latin typeface="Arimo Bold"/>
              </a:rPr>
              <a:t>the image</a:t>
            </a:r>
          </a:p>
          <a:p>
            <a:pPr algn="ctr">
              <a:lnSpc>
                <a:spcPts val="1599"/>
              </a:lnSpc>
            </a:pPr>
            <a:r>
              <a:rPr lang="en-US" sz="3199">
                <a:solidFill>
                  <a:srgbClr val="FDF7FA"/>
                </a:solidFill>
                <a:latin typeface="Arimo Bold"/>
              </a:rPr>
              <a:t>while</a:t>
            </a:r>
          </a:p>
          <a:p>
            <a:pPr algn="ctr">
              <a:lnSpc>
                <a:spcPts val="6050"/>
              </a:lnSpc>
            </a:pPr>
            <a:r>
              <a:rPr lang="en-US" sz="3199">
                <a:solidFill>
                  <a:srgbClr val="FDF7FA"/>
                </a:solidFill>
                <a:latin typeface="Arimo Bold"/>
              </a:rPr>
              <a:t>preserving </a:t>
            </a:r>
          </a:p>
          <a:p>
            <a:pPr algn="ctr">
              <a:lnSpc>
                <a:spcPts val="1599"/>
              </a:lnSpc>
            </a:pPr>
            <a:r>
              <a:rPr lang="en-US" sz="3199">
                <a:solidFill>
                  <a:srgbClr val="FDF7FA"/>
                </a:solidFill>
                <a:latin typeface="Arimo Bold"/>
              </a:rPr>
              <a:t>edges.</a:t>
            </a:r>
            <a:r>
              <a:rPr lang="en-US" sz="3199">
                <a:solidFill>
                  <a:srgbClr val="000000"/>
                </a:solidFill>
                <a:latin typeface="Arimo Bold"/>
              </a:rPr>
              <a:t> </a:t>
            </a:r>
          </a:p>
        </p:txBody>
      </p:sp>
      <p:sp>
        <p:nvSpPr>
          <p:cNvPr id="10" name="TextBox 10"/>
          <p:cNvSpPr txBox="1"/>
          <p:nvPr/>
        </p:nvSpPr>
        <p:spPr>
          <a:xfrm>
            <a:off x="15438406" y="5352593"/>
            <a:ext cx="460991" cy="564918"/>
          </a:xfrm>
          <a:prstGeom prst="rect">
            <a:avLst/>
          </a:prstGeom>
        </p:spPr>
        <p:txBody>
          <a:bodyPr lIns="0" tIns="0" rIns="0" bIns="0" rtlCol="0" anchor="t">
            <a:spAutoFit/>
          </a:bodyPr>
          <a:lstStyle/>
          <a:p>
            <a:pPr algn="l">
              <a:lnSpc>
                <a:spcPts val="4479"/>
              </a:lnSpc>
            </a:pPr>
            <a:r>
              <a:rPr lang="en-US" sz="3199">
                <a:solidFill>
                  <a:srgbClr val="FFFFFF"/>
                </a:solidFill>
                <a:latin typeface="Arimo"/>
              </a:rPr>
              <a:t>03</a:t>
            </a:r>
          </a:p>
        </p:txBody>
      </p:sp>
      <p:sp>
        <p:nvSpPr>
          <p:cNvPr id="11" name="TextBox 11"/>
          <p:cNvSpPr txBox="1"/>
          <p:nvPr/>
        </p:nvSpPr>
        <p:spPr>
          <a:xfrm>
            <a:off x="3485569" y="260128"/>
            <a:ext cx="12021026" cy="719976"/>
          </a:xfrm>
          <a:prstGeom prst="rect">
            <a:avLst/>
          </a:prstGeom>
        </p:spPr>
        <p:txBody>
          <a:bodyPr lIns="0" tIns="0" rIns="0" bIns="0" rtlCol="0" anchor="t">
            <a:spAutoFit/>
          </a:bodyPr>
          <a:lstStyle/>
          <a:p>
            <a:pPr algn="l">
              <a:lnSpc>
                <a:spcPts val="5543"/>
              </a:lnSpc>
            </a:pPr>
            <a:r>
              <a:rPr lang="en-US" sz="3959" spc="138">
                <a:solidFill>
                  <a:srgbClr val="050571"/>
                </a:solidFill>
                <a:latin typeface="TT Smalls Bold"/>
              </a:rPr>
              <a:t>TECHNOLOGY USED FOR REMOVING NOISE</a:t>
            </a:r>
          </a:p>
        </p:txBody>
      </p:sp>
      <p:sp>
        <p:nvSpPr>
          <p:cNvPr id="12" name="TextBox 12"/>
          <p:cNvSpPr txBox="1"/>
          <p:nvPr/>
        </p:nvSpPr>
        <p:spPr>
          <a:xfrm>
            <a:off x="14313894" y="6596672"/>
            <a:ext cx="2755173" cy="2927775"/>
          </a:xfrm>
          <a:prstGeom prst="rect">
            <a:avLst/>
          </a:prstGeom>
        </p:spPr>
        <p:txBody>
          <a:bodyPr lIns="0" tIns="0" rIns="0" bIns="0" rtlCol="0" anchor="t">
            <a:spAutoFit/>
          </a:bodyPr>
          <a:lstStyle/>
          <a:p>
            <a:pPr algn="ctr">
              <a:lnSpc>
                <a:spcPts val="3811"/>
              </a:lnSpc>
            </a:pPr>
            <a:r>
              <a:rPr lang="en-US" sz="3189">
                <a:solidFill>
                  <a:srgbClr val="FFFFFF"/>
                </a:solidFill>
                <a:latin typeface="Arimo Bold"/>
              </a:rPr>
              <a:t>It considers both spatial closeness and intensity simil arity.</a:t>
            </a:r>
          </a:p>
        </p:txBody>
      </p:sp>
      <p:sp>
        <p:nvSpPr>
          <p:cNvPr id="13" name="TextBox 13"/>
          <p:cNvSpPr txBox="1"/>
          <p:nvPr/>
        </p:nvSpPr>
        <p:spPr>
          <a:xfrm>
            <a:off x="2614965" y="3484493"/>
            <a:ext cx="4076881" cy="1521171"/>
          </a:xfrm>
          <a:prstGeom prst="rect">
            <a:avLst/>
          </a:prstGeom>
        </p:spPr>
        <p:txBody>
          <a:bodyPr lIns="0" tIns="0" rIns="0" bIns="0" rtlCol="0" anchor="t">
            <a:spAutoFit/>
          </a:bodyPr>
          <a:lstStyle/>
          <a:p>
            <a:pPr algn="ctr">
              <a:lnSpc>
                <a:spcPts val="3975"/>
              </a:lnSpc>
            </a:pPr>
            <a:r>
              <a:rPr lang="en-US" sz="3351">
                <a:solidFill>
                  <a:srgbClr val="FDF7FA"/>
                </a:solidFill>
                <a:latin typeface="Arimo Bold"/>
              </a:rPr>
              <a:t>we use </a:t>
            </a:r>
            <a:r>
              <a:rPr lang="en-US" sz="3351">
                <a:solidFill>
                  <a:srgbClr val="5271FF"/>
                </a:solidFill>
                <a:latin typeface="Arimo Bold"/>
              </a:rPr>
              <a:t>Bilateral Filtering</a:t>
            </a:r>
            <a:r>
              <a:rPr lang="en-US" sz="3351">
                <a:solidFill>
                  <a:srgbClr val="FDF7FA"/>
                </a:solidFill>
                <a:latin typeface="Arimo Bold"/>
              </a:rPr>
              <a:t> to remove noise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444598" y="1042445"/>
            <a:ext cx="3884371" cy="2025253"/>
          </a:xfrm>
          <a:custGeom>
            <a:avLst/>
            <a:gdLst/>
            <a:ahLst/>
            <a:cxnLst/>
            <a:rect l="l" t="t" r="r" b="b"/>
            <a:pathLst>
              <a:path w="3884371" h="2025253">
                <a:moveTo>
                  <a:pt x="0" y="0"/>
                </a:moveTo>
                <a:lnTo>
                  <a:pt x="3884372" y="0"/>
                </a:lnTo>
                <a:lnTo>
                  <a:pt x="3884372" y="2025253"/>
                </a:lnTo>
                <a:lnTo>
                  <a:pt x="0" y="2025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540658" y="5490220"/>
            <a:ext cx="7571899" cy="1924098"/>
            <a:chOff x="0" y="0"/>
            <a:chExt cx="7571892" cy="1924101"/>
          </a:xfrm>
        </p:grpSpPr>
        <p:sp>
          <p:nvSpPr>
            <p:cNvPr id="4" name="Freeform 4"/>
            <p:cNvSpPr/>
            <p:nvPr/>
          </p:nvSpPr>
          <p:spPr>
            <a:xfrm>
              <a:off x="63500" y="63500"/>
              <a:ext cx="7444867" cy="1797177"/>
            </a:xfrm>
            <a:custGeom>
              <a:avLst/>
              <a:gdLst/>
              <a:ahLst/>
              <a:cxnLst/>
              <a:rect l="l" t="t" r="r" b="b"/>
              <a:pathLst>
                <a:path w="7444867" h="1797177">
                  <a:moveTo>
                    <a:pt x="7348093" y="1700403"/>
                  </a:moveTo>
                  <a:cubicBezTo>
                    <a:pt x="7430898" y="1617599"/>
                    <a:pt x="7444867" y="1470533"/>
                    <a:pt x="7444867" y="1172337"/>
                  </a:cubicBezTo>
                  <a:lnTo>
                    <a:pt x="7444867" y="730504"/>
                  </a:lnTo>
                  <a:cubicBezTo>
                    <a:pt x="7444867" y="432181"/>
                    <a:pt x="7430898" y="285242"/>
                    <a:pt x="7348093" y="202438"/>
                  </a:cubicBezTo>
                  <a:cubicBezTo>
                    <a:pt x="7329678" y="184023"/>
                    <a:pt x="7308088" y="169037"/>
                    <a:pt x="7282307" y="156718"/>
                  </a:cubicBezTo>
                  <a:lnTo>
                    <a:pt x="7058660" y="50927"/>
                  </a:lnTo>
                  <a:cubicBezTo>
                    <a:pt x="6968744" y="8382"/>
                    <a:pt x="6828282" y="0"/>
                    <a:pt x="6596634" y="0"/>
                  </a:cubicBezTo>
                  <a:lnTo>
                    <a:pt x="624840" y="0"/>
                  </a:lnTo>
                  <a:cubicBezTo>
                    <a:pt x="326517" y="0"/>
                    <a:pt x="179451" y="13970"/>
                    <a:pt x="96774" y="96774"/>
                  </a:cubicBezTo>
                  <a:lnTo>
                    <a:pt x="63373" y="139573"/>
                  </a:lnTo>
                  <a:cubicBezTo>
                    <a:pt x="10033" y="228092"/>
                    <a:pt x="0" y="372110"/>
                    <a:pt x="0" y="624713"/>
                  </a:cubicBezTo>
                  <a:lnTo>
                    <a:pt x="0" y="1066546"/>
                  </a:lnTo>
                  <a:cubicBezTo>
                    <a:pt x="0" y="1364742"/>
                    <a:pt x="13970" y="1511808"/>
                    <a:pt x="96774" y="1594612"/>
                  </a:cubicBezTo>
                  <a:cubicBezTo>
                    <a:pt x="115189" y="1613027"/>
                    <a:pt x="136652" y="1628013"/>
                    <a:pt x="162433" y="1640205"/>
                  </a:cubicBezTo>
                  <a:lnTo>
                    <a:pt x="162560" y="1640332"/>
                  </a:lnTo>
                  <a:lnTo>
                    <a:pt x="385318" y="1746123"/>
                  </a:lnTo>
                  <a:cubicBezTo>
                    <a:pt x="475234" y="1788795"/>
                    <a:pt x="615696" y="1797177"/>
                    <a:pt x="847598" y="1797177"/>
                  </a:cubicBezTo>
                  <a:lnTo>
                    <a:pt x="6820027" y="1797177"/>
                  </a:lnTo>
                  <a:cubicBezTo>
                    <a:pt x="7118350" y="1797177"/>
                    <a:pt x="7265416" y="1783207"/>
                    <a:pt x="7348093" y="1700403"/>
                  </a:cubicBezTo>
                  <a:close/>
                </a:path>
              </a:pathLst>
            </a:custGeom>
            <a:solidFill>
              <a:srgbClr val="89BFFF"/>
            </a:solidFill>
          </p:spPr>
        </p:sp>
        <p:sp>
          <p:nvSpPr>
            <p:cNvPr id="5" name="Freeform 5"/>
            <p:cNvSpPr/>
            <p:nvPr/>
          </p:nvSpPr>
          <p:spPr>
            <a:xfrm>
              <a:off x="75057" y="75057"/>
              <a:ext cx="7198232" cy="1668145"/>
            </a:xfrm>
            <a:custGeom>
              <a:avLst/>
              <a:gdLst/>
              <a:ahLst/>
              <a:cxnLst/>
              <a:rect l="l" t="t" r="r" b="b"/>
              <a:pathLst>
                <a:path w="7198232" h="1668145">
                  <a:moveTo>
                    <a:pt x="6585077" y="0"/>
                  </a:moveTo>
                  <a:cubicBezTo>
                    <a:pt x="7153782" y="0"/>
                    <a:pt x="7198232" y="44450"/>
                    <a:pt x="7198232" y="613156"/>
                  </a:cubicBezTo>
                  <a:lnTo>
                    <a:pt x="7198232" y="1054989"/>
                  </a:lnTo>
                  <a:cubicBezTo>
                    <a:pt x="7198232" y="1623695"/>
                    <a:pt x="7153782" y="1668145"/>
                    <a:pt x="6585076" y="1668145"/>
                  </a:cubicBezTo>
                  <a:lnTo>
                    <a:pt x="613283" y="1668145"/>
                  </a:lnTo>
                  <a:cubicBezTo>
                    <a:pt x="44577" y="1668145"/>
                    <a:pt x="127" y="1623695"/>
                    <a:pt x="127" y="1054989"/>
                  </a:cubicBezTo>
                  <a:lnTo>
                    <a:pt x="127" y="613156"/>
                  </a:lnTo>
                  <a:cubicBezTo>
                    <a:pt x="0" y="44577"/>
                    <a:pt x="44577" y="0"/>
                    <a:pt x="613283" y="0"/>
                  </a:cubicBezTo>
                  <a:lnTo>
                    <a:pt x="6585077" y="0"/>
                  </a:lnTo>
                  <a:close/>
                </a:path>
              </a:pathLst>
            </a:custGeom>
            <a:solidFill>
              <a:srgbClr val="E7F2FF"/>
            </a:solidFill>
          </p:spPr>
        </p:sp>
        <p:sp>
          <p:nvSpPr>
            <p:cNvPr id="6" name="Freeform 6"/>
            <p:cNvSpPr/>
            <p:nvPr/>
          </p:nvSpPr>
          <p:spPr>
            <a:xfrm>
              <a:off x="67056" y="67056"/>
              <a:ext cx="7214234" cy="1684147"/>
            </a:xfrm>
            <a:custGeom>
              <a:avLst/>
              <a:gdLst/>
              <a:ahLst/>
              <a:cxnLst/>
              <a:rect l="l" t="t" r="r" b="b"/>
              <a:pathLst>
                <a:path w="7214234" h="1684147">
                  <a:moveTo>
                    <a:pt x="6593078" y="0"/>
                  </a:moveTo>
                  <a:cubicBezTo>
                    <a:pt x="7166229" y="0"/>
                    <a:pt x="7214234" y="48133"/>
                    <a:pt x="7214234" y="621157"/>
                  </a:cubicBezTo>
                  <a:lnTo>
                    <a:pt x="7206233" y="621157"/>
                  </a:lnTo>
                  <a:lnTo>
                    <a:pt x="7214234" y="621157"/>
                  </a:lnTo>
                  <a:lnTo>
                    <a:pt x="7214234" y="1062990"/>
                  </a:lnTo>
                  <a:lnTo>
                    <a:pt x="7206233" y="1062990"/>
                  </a:lnTo>
                  <a:lnTo>
                    <a:pt x="7214234" y="1062990"/>
                  </a:lnTo>
                  <a:cubicBezTo>
                    <a:pt x="7214234" y="1636014"/>
                    <a:pt x="7166102" y="1684147"/>
                    <a:pt x="6593078" y="1684147"/>
                  </a:cubicBezTo>
                  <a:lnTo>
                    <a:pt x="621284" y="1684147"/>
                  </a:lnTo>
                  <a:cubicBezTo>
                    <a:pt x="48133" y="1684147"/>
                    <a:pt x="127" y="1636014"/>
                    <a:pt x="127" y="1062990"/>
                  </a:cubicBezTo>
                  <a:lnTo>
                    <a:pt x="8128" y="1062990"/>
                  </a:lnTo>
                  <a:lnTo>
                    <a:pt x="127" y="1062990"/>
                  </a:lnTo>
                  <a:lnTo>
                    <a:pt x="127" y="621157"/>
                  </a:lnTo>
                  <a:lnTo>
                    <a:pt x="8128" y="621157"/>
                  </a:lnTo>
                  <a:lnTo>
                    <a:pt x="127" y="621157"/>
                  </a:lnTo>
                  <a:cubicBezTo>
                    <a:pt x="0" y="48133"/>
                    <a:pt x="48133" y="0"/>
                    <a:pt x="621284" y="0"/>
                  </a:cubicBezTo>
                  <a:lnTo>
                    <a:pt x="621284" y="8001"/>
                  </a:lnTo>
                  <a:lnTo>
                    <a:pt x="621284" y="0"/>
                  </a:lnTo>
                  <a:lnTo>
                    <a:pt x="6593078" y="0"/>
                  </a:lnTo>
                  <a:moveTo>
                    <a:pt x="6593078" y="16002"/>
                  </a:moveTo>
                  <a:lnTo>
                    <a:pt x="621284" y="16002"/>
                  </a:lnTo>
                  <a:cubicBezTo>
                    <a:pt x="57023" y="16129"/>
                    <a:pt x="16129" y="57023"/>
                    <a:pt x="16129" y="621157"/>
                  </a:cubicBezTo>
                  <a:lnTo>
                    <a:pt x="16129" y="1062990"/>
                  </a:lnTo>
                  <a:cubicBezTo>
                    <a:pt x="16129" y="1627251"/>
                    <a:pt x="57023" y="1668145"/>
                    <a:pt x="621284" y="1668145"/>
                  </a:cubicBezTo>
                  <a:lnTo>
                    <a:pt x="6593078" y="1668145"/>
                  </a:lnTo>
                  <a:cubicBezTo>
                    <a:pt x="7157339" y="1668145"/>
                    <a:pt x="7198233" y="1627251"/>
                    <a:pt x="7198233" y="1062990"/>
                  </a:cubicBezTo>
                  <a:lnTo>
                    <a:pt x="7198233" y="621157"/>
                  </a:lnTo>
                  <a:cubicBezTo>
                    <a:pt x="7198233" y="56896"/>
                    <a:pt x="7157339" y="16002"/>
                    <a:pt x="6593078" y="16002"/>
                  </a:cubicBezTo>
                  <a:close/>
                </a:path>
              </a:pathLst>
            </a:custGeom>
            <a:solidFill>
              <a:srgbClr val="000000"/>
            </a:solidFill>
          </p:spPr>
        </p:sp>
      </p:grpSp>
      <p:sp>
        <p:nvSpPr>
          <p:cNvPr id="7" name="TextBox 7"/>
          <p:cNvSpPr txBox="1"/>
          <p:nvPr/>
        </p:nvSpPr>
        <p:spPr>
          <a:xfrm>
            <a:off x="1200350" y="1461040"/>
            <a:ext cx="2417778" cy="1081278"/>
          </a:xfrm>
          <a:prstGeom prst="rect">
            <a:avLst/>
          </a:prstGeom>
        </p:spPr>
        <p:txBody>
          <a:bodyPr lIns="0" tIns="0" rIns="0" bIns="0" rtlCol="0" anchor="t">
            <a:spAutoFit/>
          </a:bodyPr>
          <a:lstStyle/>
          <a:p>
            <a:pPr algn="ctr">
              <a:lnSpc>
                <a:spcPts val="4899"/>
              </a:lnSpc>
            </a:pPr>
            <a:r>
              <a:rPr lang="en-US" sz="3499">
                <a:solidFill>
                  <a:srgbClr val="050571"/>
                </a:solidFill>
                <a:latin typeface="Arimo Bold"/>
              </a:rPr>
              <a:t>2-Remove</a:t>
            </a:r>
          </a:p>
          <a:p>
            <a:pPr algn="ctr">
              <a:lnSpc>
                <a:spcPts val="4479"/>
              </a:lnSpc>
            </a:pPr>
            <a:r>
              <a:rPr lang="en-US" sz="3199">
                <a:solidFill>
                  <a:srgbClr val="050571"/>
                </a:solidFill>
                <a:latin typeface="Arimo Bold"/>
              </a:rPr>
              <a:t>Background</a:t>
            </a:r>
          </a:p>
        </p:txBody>
      </p:sp>
      <p:sp>
        <p:nvSpPr>
          <p:cNvPr id="8" name="TextBox 8"/>
          <p:cNvSpPr txBox="1"/>
          <p:nvPr/>
        </p:nvSpPr>
        <p:spPr>
          <a:xfrm>
            <a:off x="1028700" y="3344894"/>
            <a:ext cx="15306542" cy="1873949"/>
          </a:xfrm>
          <a:prstGeom prst="rect">
            <a:avLst/>
          </a:prstGeom>
        </p:spPr>
        <p:txBody>
          <a:bodyPr lIns="0" tIns="0" rIns="0" bIns="0" rtlCol="0" anchor="t">
            <a:spAutoFit/>
          </a:bodyPr>
          <a:lstStyle/>
          <a:p>
            <a:pPr algn="l">
              <a:lnSpc>
                <a:spcPts val="3676"/>
              </a:lnSpc>
            </a:pPr>
            <a:r>
              <a:rPr lang="en-US" sz="3099">
                <a:solidFill>
                  <a:srgbClr val="FFFFFF"/>
                </a:solidFill>
                <a:latin typeface="Arimo Bold"/>
              </a:rPr>
              <a:t>This process is essential to enhance the visibility of key information with in  ECG images, improve analysis accuracy, and facilitate the classification of  patterns present in ECG.  Removing the background is necessary to enhance the performance of models.</a:t>
            </a:r>
          </a:p>
        </p:txBody>
      </p:sp>
      <p:sp>
        <p:nvSpPr>
          <p:cNvPr id="9" name="TextBox 9"/>
          <p:cNvSpPr txBox="1"/>
          <p:nvPr/>
        </p:nvSpPr>
        <p:spPr>
          <a:xfrm>
            <a:off x="1404642" y="5850255"/>
            <a:ext cx="5325694" cy="2198580"/>
          </a:xfrm>
          <a:prstGeom prst="rect">
            <a:avLst/>
          </a:prstGeom>
        </p:spPr>
        <p:txBody>
          <a:bodyPr lIns="0" tIns="0" rIns="0" bIns="0" rtlCol="0" anchor="t">
            <a:spAutoFit/>
          </a:bodyPr>
          <a:lstStyle/>
          <a:p>
            <a:pPr algn="l">
              <a:lnSpc>
                <a:spcPts val="4424"/>
              </a:lnSpc>
            </a:pPr>
            <a:r>
              <a:rPr lang="en-US" sz="3699">
                <a:solidFill>
                  <a:srgbClr val="050571"/>
                </a:solidFill>
                <a:latin typeface="Arimo Bold"/>
              </a:rPr>
              <a:t> Technology used to  Removing background</a:t>
            </a:r>
          </a:p>
          <a:p>
            <a:pPr algn="l">
              <a:lnSpc>
                <a:spcPts val="5755"/>
              </a:lnSpc>
            </a:pPr>
            <a:r>
              <a:rPr lang="en-US" sz="4110">
                <a:solidFill>
                  <a:srgbClr val="FFFFFF"/>
                </a:solidFill>
                <a:latin typeface="Arimo Bold"/>
              </a:rPr>
              <a:t>1- Segmentation</a:t>
            </a:r>
          </a:p>
        </p:txBody>
      </p:sp>
      <p:sp>
        <p:nvSpPr>
          <p:cNvPr id="10" name="TextBox 10"/>
          <p:cNvSpPr txBox="1"/>
          <p:nvPr/>
        </p:nvSpPr>
        <p:spPr>
          <a:xfrm>
            <a:off x="2770946" y="8216646"/>
            <a:ext cx="11369850" cy="448504"/>
          </a:xfrm>
          <a:prstGeom prst="rect">
            <a:avLst/>
          </a:prstGeom>
        </p:spPr>
        <p:txBody>
          <a:bodyPr lIns="0" tIns="0" rIns="0" bIns="0" rtlCol="0" anchor="t">
            <a:spAutoFit/>
          </a:bodyPr>
          <a:lstStyle/>
          <a:p>
            <a:pPr algn="l">
              <a:lnSpc>
                <a:spcPts val="3449"/>
              </a:lnSpc>
            </a:pPr>
            <a:r>
              <a:rPr lang="en-US" sz="2931">
                <a:solidFill>
                  <a:srgbClr val="FFFFFF"/>
                </a:solidFill>
                <a:latin typeface="Arimo Bold"/>
              </a:rPr>
              <a:t> is attempts to partition the pixels of an image into groups that </a:t>
            </a:r>
          </a:p>
        </p:txBody>
      </p:sp>
      <p:sp>
        <p:nvSpPr>
          <p:cNvPr id="11" name="TextBox 11"/>
          <p:cNvSpPr txBox="1"/>
          <p:nvPr/>
        </p:nvSpPr>
        <p:spPr>
          <a:xfrm>
            <a:off x="3325482" y="8654796"/>
            <a:ext cx="10976886" cy="448504"/>
          </a:xfrm>
          <a:prstGeom prst="rect">
            <a:avLst/>
          </a:prstGeom>
        </p:spPr>
        <p:txBody>
          <a:bodyPr lIns="0" tIns="0" rIns="0" bIns="0" rtlCol="0" anchor="t">
            <a:spAutoFit/>
          </a:bodyPr>
          <a:lstStyle/>
          <a:p>
            <a:pPr algn="l">
              <a:lnSpc>
                <a:spcPts val="3449"/>
              </a:lnSpc>
            </a:pPr>
            <a:r>
              <a:rPr lang="en-US" sz="2931">
                <a:solidFill>
                  <a:srgbClr val="FFFFFF"/>
                </a:solidFill>
                <a:latin typeface="Arimo Bold"/>
              </a:rPr>
              <a:t>strongly correlate with the objects in an image Then it's easy</a:t>
            </a:r>
          </a:p>
        </p:txBody>
      </p:sp>
      <p:sp>
        <p:nvSpPr>
          <p:cNvPr id="12" name="TextBox 12"/>
          <p:cNvSpPr txBox="1"/>
          <p:nvPr/>
        </p:nvSpPr>
        <p:spPr>
          <a:xfrm>
            <a:off x="5500459" y="9092946"/>
            <a:ext cx="5695998" cy="448504"/>
          </a:xfrm>
          <a:prstGeom prst="rect">
            <a:avLst/>
          </a:prstGeom>
        </p:spPr>
        <p:txBody>
          <a:bodyPr lIns="0" tIns="0" rIns="0" bIns="0" rtlCol="0" anchor="t">
            <a:spAutoFit/>
          </a:bodyPr>
          <a:lstStyle/>
          <a:p>
            <a:pPr algn="l">
              <a:lnSpc>
                <a:spcPts val="3449"/>
              </a:lnSpc>
            </a:pPr>
            <a:r>
              <a:rPr lang="en-US" sz="2931">
                <a:solidFill>
                  <a:srgbClr val="FFFFFF"/>
                </a:solidFill>
                <a:latin typeface="Arimo Bold"/>
              </a:rPr>
              <a:t>to extract it from a background </a:t>
            </a:r>
          </a:p>
        </p:txBody>
      </p:sp>
      <p:sp>
        <p:nvSpPr>
          <p:cNvPr id="13" name="TextBox 13"/>
          <p:cNvSpPr txBox="1"/>
          <p:nvPr/>
        </p:nvSpPr>
        <p:spPr>
          <a:xfrm>
            <a:off x="5968089" y="388506"/>
            <a:ext cx="5501878" cy="724176"/>
          </a:xfrm>
          <a:prstGeom prst="rect">
            <a:avLst/>
          </a:prstGeom>
        </p:spPr>
        <p:txBody>
          <a:bodyPr lIns="0" tIns="0" rIns="0" bIns="0" rtlCol="0" anchor="t">
            <a:spAutoFit/>
          </a:bodyPr>
          <a:lstStyle/>
          <a:p>
            <a:pPr algn="l">
              <a:lnSpc>
                <a:spcPts val="5878"/>
              </a:lnSpc>
            </a:pPr>
            <a:r>
              <a:rPr lang="en-US" sz="4199">
                <a:solidFill>
                  <a:srgbClr val="CAE8FF"/>
                </a:solidFill>
                <a:latin typeface="Arimo Bold"/>
              </a:rPr>
              <a:t>Image Preprocessing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63503" y="137874"/>
            <a:ext cx="10501541" cy="3197000"/>
          </a:xfrm>
          <a:custGeom>
            <a:avLst/>
            <a:gdLst/>
            <a:ahLst/>
            <a:cxnLst/>
            <a:rect l="l" t="t" r="r" b="b"/>
            <a:pathLst>
              <a:path w="10501541" h="3197000">
                <a:moveTo>
                  <a:pt x="0" y="0"/>
                </a:moveTo>
                <a:lnTo>
                  <a:pt x="10501541" y="0"/>
                </a:lnTo>
                <a:lnTo>
                  <a:pt x="10501541" y="3197000"/>
                </a:lnTo>
                <a:lnTo>
                  <a:pt x="0" y="319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18420" y="3760470"/>
            <a:ext cx="7038975" cy="4391025"/>
          </a:xfrm>
          <a:custGeom>
            <a:avLst/>
            <a:gdLst/>
            <a:ahLst/>
            <a:cxnLst/>
            <a:rect l="l" t="t" r="r" b="b"/>
            <a:pathLst>
              <a:path w="7038975" h="4391025">
                <a:moveTo>
                  <a:pt x="0" y="0"/>
                </a:moveTo>
                <a:lnTo>
                  <a:pt x="7038975" y="0"/>
                </a:lnTo>
                <a:lnTo>
                  <a:pt x="7038975" y="4391025"/>
                </a:lnTo>
                <a:lnTo>
                  <a:pt x="0" y="4391025"/>
                </a:lnTo>
                <a:lnTo>
                  <a:pt x="0" y="0"/>
                </a:lnTo>
                <a:close/>
              </a:path>
            </a:pathLst>
          </a:custGeom>
          <a:blipFill>
            <a:blip r:embed="rId4"/>
            <a:stretch>
              <a:fillRect t="-5306" b="-116"/>
            </a:stretch>
          </a:blipFill>
        </p:spPr>
      </p:sp>
      <p:sp>
        <p:nvSpPr>
          <p:cNvPr id="4" name="Freeform 4"/>
          <p:cNvSpPr/>
          <p:nvPr/>
        </p:nvSpPr>
        <p:spPr>
          <a:xfrm>
            <a:off x="1028700" y="3760470"/>
            <a:ext cx="7419975" cy="4391025"/>
          </a:xfrm>
          <a:custGeom>
            <a:avLst/>
            <a:gdLst/>
            <a:ahLst/>
            <a:cxnLst/>
            <a:rect l="l" t="t" r="r" b="b"/>
            <a:pathLst>
              <a:path w="7419975" h="4391025">
                <a:moveTo>
                  <a:pt x="0" y="0"/>
                </a:moveTo>
                <a:lnTo>
                  <a:pt x="7419975" y="0"/>
                </a:lnTo>
                <a:lnTo>
                  <a:pt x="7419975" y="4391025"/>
                </a:lnTo>
                <a:lnTo>
                  <a:pt x="0" y="4391025"/>
                </a:lnTo>
                <a:lnTo>
                  <a:pt x="0" y="0"/>
                </a:lnTo>
                <a:close/>
              </a:path>
            </a:pathLst>
          </a:custGeom>
          <a:blipFill>
            <a:blip r:embed="rId5"/>
            <a:stretch>
              <a:fillRect l="-3922" t="-5306" r="-4806" b="-15084"/>
            </a:stretch>
          </a:blipFill>
        </p:spPr>
      </p:sp>
      <p:sp>
        <p:nvSpPr>
          <p:cNvPr id="5" name="TextBox 5"/>
          <p:cNvSpPr txBox="1"/>
          <p:nvPr/>
        </p:nvSpPr>
        <p:spPr>
          <a:xfrm>
            <a:off x="10155736" y="2334054"/>
            <a:ext cx="4776549" cy="732492"/>
          </a:xfrm>
          <a:prstGeom prst="rect">
            <a:avLst/>
          </a:prstGeom>
        </p:spPr>
        <p:txBody>
          <a:bodyPr lIns="0" tIns="0" rIns="0" bIns="0" rtlCol="0" anchor="t">
            <a:spAutoFit/>
          </a:bodyPr>
          <a:lstStyle/>
          <a:p>
            <a:pPr algn="l">
              <a:lnSpc>
                <a:spcPts val="5956"/>
              </a:lnSpc>
            </a:pPr>
            <a:r>
              <a:rPr lang="en-US" sz="4254">
                <a:solidFill>
                  <a:srgbClr val="FFFFFF"/>
                </a:solidFill>
                <a:latin typeface="Arimo Bold"/>
              </a:rPr>
              <a:t>binary with Otsu’s</a:t>
            </a:r>
          </a:p>
        </p:txBody>
      </p:sp>
      <p:sp>
        <p:nvSpPr>
          <p:cNvPr id="6" name="TextBox 6"/>
          <p:cNvSpPr txBox="1"/>
          <p:nvPr/>
        </p:nvSpPr>
        <p:spPr>
          <a:xfrm>
            <a:off x="2311660" y="1065495"/>
            <a:ext cx="130073" cy="569862"/>
          </a:xfrm>
          <a:prstGeom prst="rect">
            <a:avLst/>
          </a:prstGeom>
        </p:spPr>
        <p:txBody>
          <a:bodyPr lIns="0" tIns="0" rIns="0" bIns="0" rtlCol="0" anchor="t">
            <a:spAutoFit/>
          </a:bodyPr>
          <a:lstStyle/>
          <a:p>
            <a:pPr algn="l">
              <a:lnSpc>
                <a:spcPts val="4318"/>
              </a:lnSpc>
            </a:pPr>
            <a:r>
              <a:rPr lang="en-US" sz="3614">
                <a:solidFill>
                  <a:srgbClr val="FFFFFF"/>
                </a:solidFill>
                <a:latin typeface="Arimo Bold"/>
              </a:rPr>
              <a:t> </a:t>
            </a:r>
          </a:p>
        </p:txBody>
      </p:sp>
      <p:sp>
        <p:nvSpPr>
          <p:cNvPr id="7" name="TextBox 7"/>
          <p:cNvSpPr txBox="1"/>
          <p:nvPr/>
        </p:nvSpPr>
        <p:spPr>
          <a:xfrm>
            <a:off x="2821724" y="1065495"/>
            <a:ext cx="3745763" cy="569862"/>
          </a:xfrm>
          <a:prstGeom prst="rect">
            <a:avLst/>
          </a:prstGeom>
        </p:spPr>
        <p:txBody>
          <a:bodyPr lIns="0" tIns="0" rIns="0" bIns="0" rtlCol="0" anchor="t">
            <a:spAutoFit/>
          </a:bodyPr>
          <a:lstStyle/>
          <a:p>
            <a:pPr algn="l">
              <a:lnSpc>
                <a:spcPts val="4318"/>
              </a:lnSpc>
            </a:pPr>
            <a:r>
              <a:rPr lang="en-US" sz="3614">
                <a:solidFill>
                  <a:srgbClr val="FFFFFF"/>
                </a:solidFill>
                <a:latin typeface="Arimo Bold"/>
              </a:rPr>
              <a:t>In the process of</a:t>
            </a:r>
          </a:p>
        </p:txBody>
      </p:sp>
      <p:sp>
        <p:nvSpPr>
          <p:cNvPr id="8" name="TextBox 8"/>
          <p:cNvSpPr txBox="1"/>
          <p:nvPr/>
        </p:nvSpPr>
        <p:spPr>
          <a:xfrm>
            <a:off x="730539" y="1614230"/>
            <a:ext cx="7491222" cy="1118597"/>
          </a:xfrm>
          <a:prstGeom prst="rect">
            <a:avLst/>
          </a:prstGeom>
        </p:spPr>
        <p:txBody>
          <a:bodyPr lIns="0" tIns="0" rIns="0" bIns="0" rtlCol="0" anchor="t">
            <a:spAutoFit/>
          </a:bodyPr>
          <a:lstStyle/>
          <a:p>
            <a:pPr algn="ctr">
              <a:lnSpc>
                <a:spcPts val="4318"/>
              </a:lnSpc>
            </a:pPr>
            <a:r>
              <a:rPr lang="en-US" sz="3614">
                <a:solidFill>
                  <a:srgbClr val="FFFFFF"/>
                </a:solidFill>
                <a:latin typeface="Arimo Bold"/>
              </a:rPr>
              <a:t>segmentation, type of thresholds are used</a:t>
            </a:r>
          </a:p>
        </p:txBody>
      </p:sp>
      <p:sp>
        <p:nvSpPr>
          <p:cNvPr id="9" name="TextBox 9"/>
          <p:cNvSpPr txBox="1"/>
          <p:nvPr/>
        </p:nvSpPr>
        <p:spPr>
          <a:xfrm>
            <a:off x="3485112" y="8742655"/>
            <a:ext cx="1735912" cy="826770"/>
          </a:xfrm>
          <a:prstGeom prst="rect">
            <a:avLst/>
          </a:prstGeom>
        </p:spPr>
        <p:txBody>
          <a:bodyPr lIns="0" tIns="0" rIns="0" bIns="0" rtlCol="0" anchor="t">
            <a:spAutoFit/>
          </a:bodyPr>
          <a:lstStyle/>
          <a:p>
            <a:pPr algn="l">
              <a:lnSpc>
                <a:spcPts val="6719"/>
              </a:lnSpc>
            </a:pPr>
            <a:r>
              <a:rPr lang="en-US" sz="4800" spc="43">
                <a:solidFill>
                  <a:srgbClr val="FFFFFF"/>
                </a:solidFill>
                <a:latin typeface="TT Rounds Condensed Bold"/>
              </a:rPr>
              <a:t>Before</a:t>
            </a:r>
          </a:p>
        </p:txBody>
      </p:sp>
      <p:sp>
        <p:nvSpPr>
          <p:cNvPr id="10" name="TextBox 10"/>
          <p:cNvSpPr txBox="1"/>
          <p:nvPr/>
        </p:nvSpPr>
        <p:spPr>
          <a:xfrm>
            <a:off x="13173199" y="8617363"/>
            <a:ext cx="1350797" cy="826770"/>
          </a:xfrm>
          <a:prstGeom prst="rect">
            <a:avLst/>
          </a:prstGeom>
        </p:spPr>
        <p:txBody>
          <a:bodyPr lIns="0" tIns="0" rIns="0" bIns="0" rtlCol="0" anchor="t">
            <a:spAutoFit/>
          </a:bodyPr>
          <a:lstStyle/>
          <a:p>
            <a:pPr algn="l">
              <a:lnSpc>
                <a:spcPts val="6719"/>
              </a:lnSpc>
            </a:pPr>
            <a:r>
              <a:rPr lang="en-US" sz="4800" spc="43">
                <a:solidFill>
                  <a:srgbClr val="FFFFFF"/>
                </a:solidFill>
                <a:latin typeface="TT Rounds Condensed Bold"/>
              </a:rPr>
              <a:t>After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2429666" y="-1116511"/>
            <a:ext cx="6889575" cy="4986347"/>
          </a:xfrm>
          <a:custGeom>
            <a:avLst/>
            <a:gdLst/>
            <a:ahLst/>
            <a:cxnLst/>
            <a:rect l="l" t="t" r="r" b="b"/>
            <a:pathLst>
              <a:path w="6889575" h="4986347">
                <a:moveTo>
                  <a:pt x="0" y="0"/>
                </a:moveTo>
                <a:lnTo>
                  <a:pt x="6889576" y="0"/>
                </a:lnTo>
                <a:lnTo>
                  <a:pt x="6889576" y="4986347"/>
                </a:lnTo>
                <a:lnTo>
                  <a:pt x="0" y="4986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80273" y="3993737"/>
            <a:ext cx="4241797" cy="4241797"/>
          </a:xfrm>
          <a:custGeom>
            <a:avLst/>
            <a:gdLst/>
            <a:ahLst/>
            <a:cxnLst/>
            <a:rect l="l" t="t" r="r" b="b"/>
            <a:pathLst>
              <a:path w="4241797" h="4241797">
                <a:moveTo>
                  <a:pt x="0" y="0"/>
                </a:moveTo>
                <a:lnTo>
                  <a:pt x="4241796" y="0"/>
                </a:lnTo>
                <a:lnTo>
                  <a:pt x="4241796" y="4241797"/>
                </a:lnTo>
                <a:lnTo>
                  <a:pt x="0" y="42417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06864" y="5816660"/>
            <a:ext cx="6505670" cy="5453482"/>
          </a:xfrm>
          <a:custGeom>
            <a:avLst/>
            <a:gdLst/>
            <a:ahLst/>
            <a:cxnLst/>
            <a:rect l="l" t="t" r="r" b="b"/>
            <a:pathLst>
              <a:path w="6505670" h="5453482">
                <a:moveTo>
                  <a:pt x="0" y="0"/>
                </a:moveTo>
                <a:lnTo>
                  <a:pt x="6505671" y="0"/>
                </a:lnTo>
                <a:lnTo>
                  <a:pt x="6505671" y="5453482"/>
                </a:lnTo>
                <a:lnTo>
                  <a:pt x="0" y="545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5779122" y="4327055"/>
            <a:ext cx="9951282" cy="4669955"/>
          </a:xfrm>
          <a:prstGeom prst="rect">
            <a:avLst/>
          </a:prstGeom>
        </p:spPr>
        <p:txBody>
          <a:bodyPr lIns="0" tIns="0" rIns="0" bIns="0" rtlCol="0" anchor="t">
            <a:spAutoFit/>
          </a:bodyPr>
          <a:lstStyle/>
          <a:p>
            <a:pPr algn="l">
              <a:lnSpc>
                <a:spcPts val="5803"/>
              </a:lnSpc>
            </a:pPr>
            <a:r>
              <a:rPr lang="en-US" sz="4145" spc="16">
                <a:solidFill>
                  <a:srgbClr val="07076B"/>
                </a:solidFill>
                <a:latin typeface="Source Sans Pro Bold"/>
              </a:rPr>
              <a:t>2- mask</a:t>
            </a:r>
          </a:p>
          <a:p>
            <a:pPr algn="l">
              <a:lnSpc>
                <a:spcPts val="5176"/>
              </a:lnSpc>
            </a:pPr>
            <a:r>
              <a:rPr lang="en-US" sz="3745" spc="14">
                <a:solidFill>
                  <a:srgbClr val="07076B"/>
                </a:solidFill>
                <a:latin typeface="Source Sans Pro"/>
              </a:rPr>
              <a:t>is a binary image used to identify specific parts ofanother image. The values in the mask are either 0 (black) or 255 (white), where white represents the areas we want to keep or process, and black represents the areas we want to ignore or exclude.</a:t>
            </a:r>
          </a:p>
        </p:txBody>
      </p:sp>
      <p:sp>
        <p:nvSpPr>
          <p:cNvPr id="6" name="TextBox 6"/>
          <p:cNvSpPr txBox="1"/>
          <p:nvPr/>
        </p:nvSpPr>
        <p:spPr>
          <a:xfrm>
            <a:off x="6239151" y="1586484"/>
            <a:ext cx="9230258" cy="2007984"/>
          </a:xfrm>
          <a:prstGeom prst="rect">
            <a:avLst/>
          </a:prstGeom>
        </p:spPr>
        <p:txBody>
          <a:bodyPr lIns="0" tIns="0" rIns="0" bIns="0" rtlCol="0" anchor="t">
            <a:spAutoFit/>
          </a:bodyPr>
          <a:lstStyle/>
          <a:p>
            <a:pPr algn="ctr">
              <a:lnSpc>
                <a:spcPts val="5251"/>
              </a:lnSpc>
            </a:pPr>
            <a:r>
              <a:rPr lang="en-US" sz="4376">
                <a:solidFill>
                  <a:srgbClr val="07076B"/>
                </a:solidFill>
                <a:latin typeface="Arimo Bold"/>
              </a:rPr>
              <a:t>To improve the accuracy, we used a mask to remove the background.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63503" y="-63503"/>
            <a:ext cx="6140348" cy="5578002"/>
          </a:xfrm>
          <a:custGeom>
            <a:avLst/>
            <a:gdLst/>
            <a:ahLst/>
            <a:cxnLst/>
            <a:rect l="l" t="t" r="r" b="b"/>
            <a:pathLst>
              <a:path w="6140348" h="5578002">
                <a:moveTo>
                  <a:pt x="0" y="0"/>
                </a:moveTo>
                <a:lnTo>
                  <a:pt x="6140348" y="0"/>
                </a:lnTo>
                <a:lnTo>
                  <a:pt x="6140348" y="5578002"/>
                </a:lnTo>
                <a:lnTo>
                  <a:pt x="0" y="5578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20760" y="6041288"/>
            <a:ext cx="5440661" cy="3780282"/>
          </a:xfrm>
          <a:custGeom>
            <a:avLst/>
            <a:gdLst/>
            <a:ahLst/>
            <a:cxnLst/>
            <a:rect l="l" t="t" r="r" b="b"/>
            <a:pathLst>
              <a:path w="5440661" h="3780282">
                <a:moveTo>
                  <a:pt x="0" y="0"/>
                </a:moveTo>
                <a:lnTo>
                  <a:pt x="5440661" y="0"/>
                </a:lnTo>
                <a:lnTo>
                  <a:pt x="5440661" y="3780282"/>
                </a:lnTo>
                <a:lnTo>
                  <a:pt x="0" y="37802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147787" y="1862547"/>
            <a:ext cx="5547570" cy="3651971"/>
          </a:xfrm>
          <a:custGeom>
            <a:avLst/>
            <a:gdLst/>
            <a:ahLst/>
            <a:cxnLst/>
            <a:rect l="l" t="t" r="r" b="b"/>
            <a:pathLst>
              <a:path w="5547570" h="3651971">
                <a:moveTo>
                  <a:pt x="0" y="0"/>
                </a:moveTo>
                <a:lnTo>
                  <a:pt x="5547570" y="0"/>
                </a:lnTo>
                <a:lnTo>
                  <a:pt x="5547570" y="3651971"/>
                </a:lnTo>
                <a:lnTo>
                  <a:pt x="0" y="36519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270431" y="5924026"/>
            <a:ext cx="5746994" cy="3897535"/>
          </a:xfrm>
          <a:custGeom>
            <a:avLst/>
            <a:gdLst/>
            <a:ahLst/>
            <a:cxnLst/>
            <a:rect l="l" t="t" r="r" b="b"/>
            <a:pathLst>
              <a:path w="5746994" h="3897535">
                <a:moveTo>
                  <a:pt x="0" y="0"/>
                </a:moveTo>
                <a:lnTo>
                  <a:pt x="5746995" y="0"/>
                </a:lnTo>
                <a:lnTo>
                  <a:pt x="5746995" y="3897535"/>
                </a:lnTo>
                <a:lnTo>
                  <a:pt x="0" y="38975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1805923" y="1862547"/>
            <a:ext cx="5970356" cy="3578743"/>
          </a:xfrm>
          <a:custGeom>
            <a:avLst/>
            <a:gdLst/>
            <a:ahLst/>
            <a:cxnLst/>
            <a:rect l="l" t="t" r="r" b="b"/>
            <a:pathLst>
              <a:path w="5970356" h="3578743">
                <a:moveTo>
                  <a:pt x="0" y="0"/>
                </a:moveTo>
                <a:lnTo>
                  <a:pt x="5970356" y="0"/>
                </a:lnTo>
                <a:lnTo>
                  <a:pt x="5970356" y="3578743"/>
                </a:lnTo>
                <a:lnTo>
                  <a:pt x="0" y="35787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2141260" y="6041288"/>
            <a:ext cx="5635028" cy="3780282"/>
          </a:xfrm>
          <a:custGeom>
            <a:avLst/>
            <a:gdLst/>
            <a:ahLst/>
            <a:cxnLst/>
            <a:rect l="l" t="t" r="r" b="b"/>
            <a:pathLst>
              <a:path w="5635028" h="3780282">
                <a:moveTo>
                  <a:pt x="0" y="0"/>
                </a:moveTo>
                <a:lnTo>
                  <a:pt x="5635028" y="0"/>
                </a:lnTo>
                <a:lnTo>
                  <a:pt x="5635028" y="3780282"/>
                </a:lnTo>
                <a:lnTo>
                  <a:pt x="0" y="37802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806058" y="587931"/>
            <a:ext cx="8371522" cy="847106"/>
          </a:xfrm>
          <a:prstGeom prst="rect">
            <a:avLst/>
          </a:prstGeom>
        </p:spPr>
        <p:txBody>
          <a:bodyPr lIns="0" tIns="0" rIns="0" bIns="0" rtlCol="0" anchor="t">
            <a:spAutoFit/>
          </a:bodyPr>
          <a:lstStyle/>
          <a:p>
            <a:pPr algn="l">
              <a:lnSpc>
                <a:spcPts val="6766"/>
              </a:lnSpc>
            </a:pPr>
            <a:r>
              <a:rPr lang="en-US" sz="4833" spc="241">
                <a:solidFill>
                  <a:srgbClr val="07076B"/>
                </a:solidFill>
                <a:latin typeface="Canva Sans Bold"/>
              </a:rPr>
              <a:t>steps to create the mask </a:t>
            </a:r>
          </a:p>
        </p:txBody>
      </p:sp>
      <p:sp>
        <p:nvSpPr>
          <p:cNvPr id="9" name="TextBox 9"/>
          <p:cNvSpPr txBox="1"/>
          <p:nvPr/>
        </p:nvSpPr>
        <p:spPr>
          <a:xfrm>
            <a:off x="3255083" y="6126775"/>
            <a:ext cx="395145" cy="409051"/>
          </a:xfrm>
          <a:prstGeom prst="rect">
            <a:avLst/>
          </a:prstGeom>
        </p:spPr>
        <p:txBody>
          <a:bodyPr lIns="0" tIns="0" rIns="0" bIns="0" rtlCol="0" anchor="t">
            <a:spAutoFit/>
          </a:bodyPr>
          <a:lstStyle/>
          <a:p>
            <a:pPr algn="l">
              <a:lnSpc>
                <a:spcPts val="3211"/>
              </a:lnSpc>
            </a:pPr>
            <a:r>
              <a:rPr lang="en-US" sz="2294" spc="22">
                <a:solidFill>
                  <a:srgbClr val="FFFFFF"/>
                </a:solidFill>
                <a:latin typeface="Canva Sans Bold"/>
              </a:rPr>
              <a:t>04</a:t>
            </a:r>
          </a:p>
        </p:txBody>
      </p:sp>
      <p:sp>
        <p:nvSpPr>
          <p:cNvPr id="10" name="TextBox 10"/>
          <p:cNvSpPr txBox="1"/>
          <p:nvPr/>
        </p:nvSpPr>
        <p:spPr>
          <a:xfrm>
            <a:off x="3268932" y="1948034"/>
            <a:ext cx="366846" cy="409051"/>
          </a:xfrm>
          <a:prstGeom prst="rect">
            <a:avLst/>
          </a:prstGeom>
        </p:spPr>
        <p:txBody>
          <a:bodyPr lIns="0" tIns="0" rIns="0" bIns="0" rtlCol="0" anchor="t">
            <a:spAutoFit/>
          </a:bodyPr>
          <a:lstStyle/>
          <a:p>
            <a:pPr algn="l">
              <a:lnSpc>
                <a:spcPts val="3211"/>
              </a:lnSpc>
            </a:pPr>
            <a:r>
              <a:rPr lang="en-US" sz="2294" spc="22">
                <a:solidFill>
                  <a:srgbClr val="FFFFFF"/>
                </a:solidFill>
                <a:latin typeface="Canva Sans Bold"/>
              </a:rPr>
              <a:t>01</a:t>
            </a:r>
          </a:p>
        </p:txBody>
      </p:sp>
      <p:sp>
        <p:nvSpPr>
          <p:cNvPr id="11" name="TextBox 11"/>
          <p:cNvSpPr txBox="1"/>
          <p:nvPr/>
        </p:nvSpPr>
        <p:spPr>
          <a:xfrm>
            <a:off x="8855459" y="1948034"/>
            <a:ext cx="375837" cy="409051"/>
          </a:xfrm>
          <a:prstGeom prst="rect">
            <a:avLst/>
          </a:prstGeom>
        </p:spPr>
        <p:txBody>
          <a:bodyPr lIns="0" tIns="0" rIns="0" bIns="0" rtlCol="0" anchor="t">
            <a:spAutoFit/>
          </a:bodyPr>
          <a:lstStyle/>
          <a:p>
            <a:pPr algn="l">
              <a:lnSpc>
                <a:spcPts val="3211"/>
              </a:lnSpc>
            </a:pPr>
            <a:r>
              <a:rPr lang="en-US" sz="2294" spc="22">
                <a:solidFill>
                  <a:srgbClr val="FFFFFF"/>
                </a:solidFill>
                <a:latin typeface="Canva Sans Bold"/>
              </a:rPr>
              <a:t>02</a:t>
            </a:r>
          </a:p>
        </p:txBody>
      </p:sp>
      <p:sp>
        <p:nvSpPr>
          <p:cNvPr id="12" name="TextBox 12"/>
          <p:cNvSpPr txBox="1"/>
          <p:nvPr/>
        </p:nvSpPr>
        <p:spPr>
          <a:xfrm>
            <a:off x="9193311" y="6047623"/>
            <a:ext cx="389049" cy="409051"/>
          </a:xfrm>
          <a:prstGeom prst="rect">
            <a:avLst/>
          </a:prstGeom>
        </p:spPr>
        <p:txBody>
          <a:bodyPr lIns="0" tIns="0" rIns="0" bIns="0" rtlCol="0" anchor="t">
            <a:spAutoFit/>
          </a:bodyPr>
          <a:lstStyle/>
          <a:p>
            <a:pPr algn="l">
              <a:lnSpc>
                <a:spcPts val="3211"/>
              </a:lnSpc>
            </a:pPr>
            <a:r>
              <a:rPr lang="en-US" sz="2294" spc="22">
                <a:solidFill>
                  <a:srgbClr val="FFFFFF"/>
                </a:solidFill>
                <a:latin typeface="Canva Sans Bold"/>
              </a:rPr>
              <a:t>05</a:t>
            </a:r>
          </a:p>
        </p:txBody>
      </p:sp>
      <p:sp>
        <p:nvSpPr>
          <p:cNvPr id="13" name="TextBox 13"/>
          <p:cNvSpPr txBox="1"/>
          <p:nvPr/>
        </p:nvSpPr>
        <p:spPr>
          <a:xfrm>
            <a:off x="14608740" y="6126775"/>
            <a:ext cx="402974" cy="409051"/>
          </a:xfrm>
          <a:prstGeom prst="rect">
            <a:avLst/>
          </a:prstGeom>
        </p:spPr>
        <p:txBody>
          <a:bodyPr lIns="0" tIns="0" rIns="0" bIns="0" rtlCol="0" anchor="t">
            <a:spAutoFit/>
          </a:bodyPr>
          <a:lstStyle/>
          <a:p>
            <a:pPr algn="l">
              <a:lnSpc>
                <a:spcPts val="3211"/>
              </a:lnSpc>
            </a:pPr>
            <a:r>
              <a:rPr lang="en-US" sz="2294" spc="22">
                <a:solidFill>
                  <a:srgbClr val="FFFFFF"/>
                </a:solidFill>
                <a:latin typeface="Canva Sans Bold"/>
              </a:rPr>
              <a:t>06</a:t>
            </a:r>
          </a:p>
        </p:txBody>
      </p:sp>
      <p:sp>
        <p:nvSpPr>
          <p:cNvPr id="14" name="TextBox 14"/>
          <p:cNvSpPr txBox="1"/>
          <p:nvPr/>
        </p:nvSpPr>
        <p:spPr>
          <a:xfrm>
            <a:off x="14617227" y="1948034"/>
            <a:ext cx="385848" cy="409051"/>
          </a:xfrm>
          <a:prstGeom prst="rect">
            <a:avLst/>
          </a:prstGeom>
        </p:spPr>
        <p:txBody>
          <a:bodyPr lIns="0" tIns="0" rIns="0" bIns="0" rtlCol="0" anchor="t">
            <a:spAutoFit/>
          </a:bodyPr>
          <a:lstStyle/>
          <a:p>
            <a:pPr algn="l">
              <a:lnSpc>
                <a:spcPts val="3211"/>
              </a:lnSpc>
            </a:pPr>
            <a:r>
              <a:rPr lang="en-US" sz="2294" spc="22">
                <a:solidFill>
                  <a:srgbClr val="FFFFFF"/>
                </a:solidFill>
                <a:latin typeface="Canva Sans Bold"/>
              </a:rPr>
              <a:t>03</a:t>
            </a:r>
          </a:p>
        </p:txBody>
      </p:sp>
      <p:sp>
        <p:nvSpPr>
          <p:cNvPr id="15" name="TextBox 15"/>
          <p:cNvSpPr txBox="1"/>
          <p:nvPr/>
        </p:nvSpPr>
        <p:spPr>
          <a:xfrm>
            <a:off x="1218848" y="2715663"/>
            <a:ext cx="4800124" cy="471059"/>
          </a:xfrm>
          <a:prstGeom prst="rect">
            <a:avLst/>
          </a:prstGeom>
        </p:spPr>
        <p:txBody>
          <a:bodyPr lIns="0" tIns="0" rIns="0" bIns="0" rtlCol="0" anchor="t">
            <a:spAutoFit/>
          </a:bodyPr>
          <a:lstStyle/>
          <a:p>
            <a:pPr algn="l">
              <a:lnSpc>
                <a:spcPts val="3779"/>
              </a:lnSpc>
            </a:pPr>
            <a:r>
              <a:rPr lang="en-US" sz="2700">
                <a:solidFill>
                  <a:srgbClr val="07076B"/>
                </a:solidFill>
                <a:latin typeface="Arimo Bold"/>
              </a:rPr>
              <a:t>Define the white color range:</a:t>
            </a:r>
          </a:p>
        </p:txBody>
      </p:sp>
      <p:sp>
        <p:nvSpPr>
          <p:cNvPr id="16" name="TextBox 16"/>
          <p:cNvSpPr txBox="1"/>
          <p:nvPr/>
        </p:nvSpPr>
        <p:spPr>
          <a:xfrm>
            <a:off x="1239622" y="3381127"/>
            <a:ext cx="4453261" cy="1790529"/>
          </a:xfrm>
          <a:prstGeom prst="rect">
            <a:avLst/>
          </a:prstGeom>
        </p:spPr>
        <p:txBody>
          <a:bodyPr lIns="0" tIns="0" rIns="0" bIns="0" rtlCol="0" anchor="t">
            <a:spAutoFit/>
          </a:bodyPr>
          <a:lstStyle/>
          <a:p>
            <a:pPr algn="ctr">
              <a:lnSpc>
                <a:spcPts val="2805"/>
              </a:lnSpc>
            </a:pPr>
            <a:r>
              <a:rPr lang="en-US" sz="2379">
                <a:solidFill>
                  <a:srgbClr val="07076B"/>
                </a:solidFill>
                <a:latin typeface="Arimo"/>
              </a:rPr>
              <a:t>We define the range of white color using NumPy arrays. Here, we consider colors between [50, 50, 50] and [255, 255, 255] as white.</a:t>
            </a:r>
          </a:p>
        </p:txBody>
      </p:sp>
      <p:sp>
        <p:nvSpPr>
          <p:cNvPr id="17" name="TextBox 17"/>
          <p:cNvSpPr txBox="1"/>
          <p:nvPr/>
        </p:nvSpPr>
        <p:spPr>
          <a:xfrm>
            <a:off x="1864671" y="6876564"/>
            <a:ext cx="3178435"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Invert the mask:</a:t>
            </a:r>
          </a:p>
        </p:txBody>
      </p:sp>
      <p:sp>
        <p:nvSpPr>
          <p:cNvPr id="18" name="TextBox 18"/>
          <p:cNvSpPr txBox="1"/>
          <p:nvPr/>
        </p:nvSpPr>
        <p:spPr>
          <a:xfrm>
            <a:off x="7092372" y="2772813"/>
            <a:ext cx="2948759"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Create a mask:</a:t>
            </a:r>
          </a:p>
        </p:txBody>
      </p:sp>
      <p:sp>
        <p:nvSpPr>
          <p:cNvPr id="19" name="TextBox 19"/>
          <p:cNvSpPr txBox="1"/>
          <p:nvPr/>
        </p:nvSpPr>
        <p:spPr>
          <a:xfrm>
            <a:off x="12735725" y="2548261"/>
            <a:ext cx="3662067"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Improve the mask:</a:t>
            </a:r>
          </a:p>
        </p:txBody>
      </p:sp>
      <p:sp>
        <p:nvSpPr>
          <p:cNvPr id="20" name="TextBox 20"/>
          <p:cNvSpPr txBox="1"/>
          <p:nvPr/>
        </p:nvSpPr>
        <p:spPr>
          <a:xfrm>
            <a:off x="6552829" y="3299117"/>
            <a:ext cx="5073082" cy="1758239"/>
          </a:xfrm>
          <a:prstGeom prst="rect">
            <a:avLst/>
          </a:prstGeom>
        </p:spPr>
        <p:txBody>
          <a:bodyPr lIns="0" tIns="0" rIns="0" bIns="0" rtlCol="0" anchor="t">
            <a:spAutoFit/>
          </a:bodyPr>
          <a:lstStyle/>
          <a:p>
            <a:pPr algn="ctr">
              <a:lnSpc>
                <a:spcPts val="3450"/>
              </a:lnSpc>
            </a:pPr>
            <a:r>
              <a:rPr lang="en-US" sz="2899">
                <a:solidFill>
                  <a:srgbClr val="07076B"/>
                </a:solidFill>
                <a:latin typeface="Arimo"/>
              </a:rPr>
              <a:t>A mask is created using the cv2.inRange function, which identifies the white parts of the image.</a:t>
            </a:r>
          </a:p>
        </p:txBody>
      </p:sp>
      <p:sp>
        <p:nvSpPr>
          <p:cNvPr id="21" name="TextBox 21"/>
          <p:cNvSpPr txBox="1"/>
          <p:nvPr/>
        </p:nvSpPr>
        <p:spPr>
          <a:xfrm>
            <a:off x="6800698" y="7487955"/>
            <a:ext cx="4780302" cy="1320089"/>
          </a:xfrm>
          <a:prstGeom prst="rect">
            <a:avLst/>
          </a:prstGeom>
        </p:spPr>
        <p:txBody>
          <a:bodyPr lIns="0" tIns="0" rIns="0" bIns="0" rtlCol="0" anchor="t">
            <a:spAutoFit/>
          </a:bodyPr>
          <a:lstStyle/>
          <a:p>
            <a:pPr algn="ctr">
              <a:lnSpc>
                <a:spcPts val="3450"/>
              </a:lnSpc>
            </a:pPr>
            <a:r>
              <a:rPr lang="en-US" sz="2899">
                <a:solidFill>
                  <a:srgbClr val="07076B"/>
                </a:solidFill>
                <a:latin typeface="Arimo"/>
              </a:rPr>
              <a:t> A completely white image of the same size as the original is created.</a:t>
            </a:r>
          </a:p>
        </p:txBody>
      </p:sp>
      <p:sp>
        <p:nvSpPr>
          <p:cNvPr id="22" name="TextBox 22"/>
          <p:cNvSpPr txBox="1"/>
          <p:nvPr/>
        </p:nvSpPr>
        <p:spPr>
          <a:xfrm>
            <a:off x="12155424" y="3139488"/>
            <a:ext cx="5407819" cy="1960950"/>
          </a:xfrm>
          <a:prstGeom prst="rect">
            <a:avLst/>
          </a:prstGeom>
        </p:spPr>
        <p:txBody>
          <a:bodyPr lIns="0" tIns="0" rIns="0" bIns="0" rtlCol="0" anchor="t">
            <a:spAutoFit/>
          </a:bodyPr>
          <a:lstStyle/>
          <a:p>
            <a:pPr algn="ctr">
              <a:lnSpc>
                <a:spcPts val="3075"/>
              </a:lnSpc>
            </a:pPr>
            <a:r>
              <a:rPr lang="en-US" sz="2599">
                <a:solidFill>
                  <a:srgbClr val="07076B"/>
                </a:solidFill>
                <a:latin typeface="Arimo"/>
              </a:rPr>
              <a:t>We use morphological opening to remove small white points from the mask for better results. A structuring element in the shape of an ellipse with a size of 3x3 pixels is used.</a:t>
            </a:r>
          </a:p>
        </p:txBody>
      </p:sp>
      <p:sp>
        <p:nvSpPr>
          <p:cNvPr id="23" name="TextBox 23"/>
          <p:cNvSpPr txBox="1"/>
          <p:nvPr/>
        </p:nvSpPr>
        <p:spPr>
          <a:xfrm>
            <a:off x="1517513" y="7682189"/>
            <a:ext cx="4190952" cy="1382763"/>
          </a:xfrm>
          <a:prstGeom prst="rect">
            <a:avLst/>
          </a:prstGeom>
        </p:spPr>
        <p:txBody>
          <a:bodyPr lIns="0" tIns="0" rIns="0" bIns="0" rtlCol="0" anchor="t">
            <a:spAutoFit/>
          </a:bodyPr>
          <a:lstStyle/>
          <a:p>
            <a:pPr algn="ctr">
              <a:lnSpc>
                <a:spcPts val="3600"/>
              </a:lnSpc>
            </a:pPr>
            <a:r>
              <a:rPr lang="en-US" sz="3000">
                <a:solidFill>
                  <a:srgbClr val="07076B"/>
                </a:solidFill>
                <a:latin typeface="Arimo"/>
              </a:rPr>
              <a:t>The mask is inverted so that non-white areas are retained.</a:t>
            </a:r>
          </a:p>
        </p:txBody>
      </p:sp>
      <p:sp>
        <p:nvSpPr>
          <p:cNvPr id="24" name="TextBox 24"/>
          <p:cNvSpPr txBox="1"/>
          <p:nvPr/>
        </p:nvSpPr>
        <p:spPr>
          <a:xfrm>
            <a:off x="12555969" y="6848170"/>
            <a:ext cx="5076920" cy="2513733"/>
          </a:xfrm>
          <a:prstGeom prst="rect">
            <a:avLst/>
          </a:prstGeom>
        </p:spPr>
        <p:txBody>
          <a:bodyPr lIns="0" tIns="0" rIns="0" bIns="0" rtlCol="0" anchor="t">
            <a:spAutoFit/>
          </a:bodyPr>
          <a:lstStyle/>
          <a:p>
            <a:pPr algn="ctr">
              <a:lnSpc>
                <a:spcPts val="3600"/>
              </a:lnSpc>
            </a:pPr>
            <a:r>
              <a:rPr lang="en-US" sz="3000">
                <a:solidFill>
                  <a:srgbClr val="07076B"/>
                </a:solidFill>
                <a:latin typeface="Arimo Bold"/>
              </a:rPr>
              <a:t>Apply the mask to the original image:</a:t>
            </a:r>
          </a:p>
          <a:p>
            <a:pPr algn="ctr">
              <a:lnSpc>
                <a:spcPts val="7449"/>
              </a:lnSpc>
            </a:pPr>
            <a:r>
              <a:rPr lang="en-US" sz="3000">
                <a:solidFill>
                  <a:srgbClr val="07076B"/>
                </a:solidFill>
                <a:latin typeface="Arimo"/>
              </a:rPr>
              <a:t> The inverted mask is applied</a:t>
            </a:r>
          </a:p>
          <a:p>
            <a:pPr algn="ctr">
              <a:lnSpc>
                <a:spcPts val="1500"/>
              </a:lnSpc>
            </a:pPr>
            <a:r>
              <a:rPr lang="en-US" sz="3000">
                <a:solidFill>
                  <a:srgbClr val="07076B"/>
                </a:solidFill>
                <a:latin typeface="Arimo"/>
              </a:rPr>
              <a:t>to the original image, keeping</a:t>
            </a:r>
          </a:p>
          <a:p>
            <a:pPr algn="ctr">
              <a:lnSpc>
                <a:spcPts val="5700"/>
              </a:lnSpc>
            </a:pPr>
            <a:r>
              <a:rPr lang="en-US" sz="3000">
                <a:solidFill>
                  <a:srgbClr val="07076B"/>
                </a:solidFill>
                <a:latin typeface="Arimo"/>
              </a:rPr>
              <a:t>only the non-white parts.</a:t>
            </a:r>
          </a:p>
        </p:txBody>
      </p:sp>
      <p:sp>
        <p:nvSpPr>
          <p:cNvPr id="25" name="TextBox 25"/>
          <p:cNvSpPr txBox="1"/>
          <p:nvPr/>
        </p:nvSpPr>
        <p:spPr>
          <a:xfrm>
            <a:off x="6625180" y="6790763"/>
            <a:ext cx="5265496" cy="540448"/>
          </a:xfrm>
          <a:prstGeom prst="rect">
            <a:avLst/>
          </a:prstGeom>
        </p:spPr>
        <p:txBody>
          <a:bodyPr lIns="0" tIns="0" rIns="0" bIns="0" rtlCol="0" anchor="t">
            <a:spAutoFit/>
          </a:bodyPr>
          <a:lstStyle/>
          <a:p>
            <a:pPr algn="l">
              <a:lnSpc>
                <a:spcPts val="4339"/>
              </a:lnSpc>
            </a:pPr>
            <a:r>
              <a:rPr lang="en-US" sz="3099">
                <a:solidFill>
                  <a:srgbClr val="07076B"/>
                </a:solidFill>
                <a:latin typeface="Arimo Bold"/>
              </a:rPr>
              <a:t>Create a white background: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98007" y="4056955"/>
            <a:ext cx="142875" cy="142875"/>
            <a:chOff x="0" y="0"/>
            <a:chExt cx="142875" cy="142875"/>
          </a:xfrm>
        </p:grpSpPr>
        <p:sp>
          <p:nvSpPr>
            <p:cNvPr id="3" name="Freeform 3"/>
            <p:cNvSpPr/>
            <p:nvPr/>
          </p:nvSpPr>
          <p:spPr>
            <a:xfrm>
              <a:off x="0" y="0"/>
              <a:ext cx="143002" cy="142875"/>
            </a:xfrm>
            <a:custGeom>
              <a:avLst/>
              <a:gdLst/>
              <a:ahLst/>
              <a:cxnLst/>
              <a:rect l="l" t="t" r="r" b="b"/>
              <a:pathLst>
                <a:path w="143002" h="142875">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414"/>
                  </a:cubicBezTo>
                  <a:lnTo>
                    <a:pt x="90043" y="140589"/>
                  </a:lnTo>
                  <a:cubicBezTo>
                    <a:pt x="80899" y="142367"/>
                    <a:pt x="76200" y="142875"/>
                    <a:pt x="71501" y="142875"/>
                  </a:cubicBezTo>
                  <a:lnTo>
                    <a:pt x="62103" y="142367"/>
                  </a:lnTo>
                  <a:cubicBezTo>
                    <a:pt x="52959" y="140589"/>
                    <a:pt x="48387" y="139192"/>
                    <a:pt x="44069" y="137414"/>
                  </a:cubicBezTo>
                  <a:lnTo>
                    <a:pt x="35560" y="133477"/>
                  </a:lnTo>
                  <a:cubicBezTo>
                    <a:pt x="27813" y="128270"/>
                    <a:pt x="24130" y="125349"/>
                    <a:pt x="20828" y="122047"/>
                  </a:cubicBezTo>
                  <a:lnTo>
                    <a:pt x="14605" y="115062"/>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541" y="44069"/>
                  </a:cubicBezTo>
                  <a:lnTo>
                    <a:pt x="140716" y="52832"/>
                  </a:lnTo>
                  <a:cubicBezTo>
                    <a:pt x="142494" y="61976"/>
                    <a:pt x="143002" y="66675"/>
                    <a:pt x="143002" y="71374"/>
                  </a:cubicBezTo>
                  <a:close/>
                </a:path>
              </a:pathLst>
            </a:custGeom>
            <a:solidFill>
              <a:srgbClr val="12229D"/>
            </a:solidFill>
          </p:spPr>
        </p:sp>
      </p:grpSp>
      <p:grpSp>
        <p:nvGrpSpPr>
          <p:cNvPr id="4" name="Group 4"/>
          <p:cNvGrpSpPr>
            <a:grpSpLocks noChangeAspect="1"/>
          </p:cNvGrpSpPr>
          <p:nvPr/>
        </p:nvGrpSpPr>
        <p:grpSpPr>
          <a:xfrm>
            <a:off x="923115" y="4782112"/>
            <a:ext cx="142875" cy="142875"/>
            <a:chOff x="0" y="0"/>
            <a:chExt cx="142875" cy="142875"/>
          </a:xfrm>
        </p:grpSpPr>
        <p:sp>
          <p:nvSpPr>
            <p:cNvPr id="5" name="Freeform 5"/>
            <p:cNvSpPr/>
            <p:nvPr/>
          </p:nvSpPr>
          <p:spPr>
            <a:xfrm>
              <a:off x="0" y="0"/>
              <a:ext cx="143002" cy="143002"/>
            </a:xfrm>
            <a:custGeom>
              <a:avLst/>
              <a:gdLst/>
              <a:ahLst/>
              <a:cxnLst/>
              <a:rect l="l" t="t" r="r" b="b"/>
              <a:pathLst>
                <a:path w="143002" h="143002">
                  <a:moveTo>
                    <a:pt x="142875" y="71501"/>
                  </a:moveTo>
                  <a:lnTo>
                    <a:pt x="142367" y="80899"/>
                  </a:lnTo>
                  <a:cubicBezTo>
                    <a:pt x="140589" y="90043"/>
                    <a:pt x="139192" y="94615"/>
                    <a:pt x="137414" y="98933"/>
                  </a:cubicBezTo>
                  <a:lnTo>
                    <a:pt x="133477" y="107442"/>
                  </a:lnTo>
                  <a:cubicBezTo>
                    <a:pt x="128270" y="115189"/>
                    <a:pt x="125349" y="118872"/>
                    <a:pt x="122047" y="122174"/>
                  </a:cubicBezTo>
                  <a:lnTo>
                    <a:pt x="115062" y="128397"/>
                  </a:lnTo>
                  <a:cubicBezTo>
                    <a:pt x="107315" y="133604"/>
                    <a:pt x="103124" y="135763"/>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501"/>
                  </a:cubicBezTo>
                  <a:lnTo>
                    <a:pt x="508" y="62103"/>
                  </a:lnTo>
                  <a:cubicBezTo>
                    <a:pt x="2286" y="52959"/>
                    <a:pt x="3683" y="48387"/>
                    <a:pt x="5461" y="44069"/>
                  </a:cubicBezTo>
                  <a:lnTo>
                    <a:pt x="9398" y="35560"/>
                  </a:lnTo>
                  <a:cubicBezTo>
                    <a:pt x="14605" y="27813"/>
                    <a:pt x="17526" y="24130"/>
                    <a:pt x="20828" y="20828"/>
                  </a:cubicBezTo>
                  <a:lnTo>
                    <a:pt x="27813" y="14605"/>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12229D"/>
            </a:solidFill>
          </p:spPr>
        </p:sp>
      </p:grpSp>
      <p:grpSp>
        <p:nvGrpSpPr>
          <p:cNvPr id="6" name="Group 6"/>
          <p:cNvGrpSpPr>
            <a:grpSpLocks noChangeAspect="1"/>
          </p:cNvGrpSpPr>
          <p:nvPr/>
        </p:nvGrpSpPr>
        <p:grpSpPr>
          <a:xfrm>
            <a:off x="932345" y="5467483"/>
            <a:ext cx="142875" cy="142875"/>
            <a:chOff x="0" y="0"/>
            <a:chExt cx="142875" cy="142875"/>
          </a:xfrm>
        </p:grpSpPr>
        <p:sp>
          <p:nvSpPr>
            <p:cNvPr id="7" name="Freeform 7"/>
            <p:cNvSpPr/>
            <p:nvPr/>
          </p:nvSpPr>
          <p:spPr>
            <a:xfrm>
              <a:off x="0" y="0"/>
              <a:ext cx="143002" cy="143002"/>
            </a:xfrm>
            <a:custGeom>
              <a:avLst/>
              <a:gdLst/>
              <a:ahLst/>
              <a:cxnLst/>
              <a:rect l="l" t="t" r="r" b="b"/>
              <a:pathLst>
                <a:path w="143002" h="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541" y="44069"/>
                  </a:cubicBezTo>
                  <a:lnTo>
                    <a:pt x="140716" y="52832"/>
                  </a:lnTo>
                  <a:cubicBezTo>
                    <a:pt x="142494" y="61976"/>
                    <a:pt x="143002" y="66675"/>
                    <a:pt x="143002" y="71374"/>
                  </a:cubicBezTo>
                  <a:close/>
                </a:path>
              </a:pathLst>
            </a:custGeom>
            <a:solidFill>
              <a:srgbClr val="12229D"/>
            </a:solidFill>
          </p:spPr>
        </p:sp>
      </p:grpSp>
      <p:grpSp>
        <p:nvGrpSpPr>
          <p:cNvPr id="8" name="Group 8"/>
          <p:cNvGrpSpPr>
            <a:grpSpLocks noChangeAspect="1"/>
          </p:cNvGrpSpPr>
          <p:nvPr/>
        </p:nvGrpSpPr>
        <p:grpSpPr>
          <a:xfrm>
            <a:off x="932640" y="3362554"/>
            <a:ext cx="142875" cy="142875"/>
            <a:chOff x="0" y="0"/>
            <a:chExt cx="142875" cy="142875"/>
          </a:xfrm>
        </p:grpSpPr>
        <p:sp>
          <p:nvSpPr>
            <p:cNvPr id="9" name="Freeform 9"/>
            <p:cNvSpPr/>
            <p:nvPr/>
          </p:nvSpPr>
          <p:spPr>
            <a:xfrm>
              <a:off x="0" y="0"/>
              <a:ext cx="143129" cy="143002"/>
            </a:xfrm>
            <a:custGeom>
              <a:avLst/>
              <a:gdLst/>
              <a:ahLst/>
              <a:cxnLst/>
              <a:rect l="l" t="t" r="r" b="b"/>
              <a:pathLst>
                <a:path w="143129" h="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668" y="44069"/>
                  </a:cubicBezTo>
                  <a:lnTo>
                    <a:pt x="140843" y="52832"/>
                  </a:lnTo>
                  <a:cubicBezTo>
                    <a:pt x="142621" y="61976"/>
                    <a:pt x="143129" y="66675"/>
                    <a:pt x="143129" y="71374"/>
                  </a:cubicBezTo>
                  <a:close/>
                </a:path>
              </a:pathLst>
            </a:custGeom>
            <a:solidFill>
              <a:srgbClr val="12229D"/>
            </a:solidFill>
          </p:spPr>
        </p:sp>
      </p:grpSp>
      <p:grpSp>
        <p:nvGrpSpPr>
          <p:cNvPr id="10" name="Group 10"/>
          <p:cNvGrpSpPr>
            <a:grpSpLocks noChangeAspect="1"/>
          </p:cNvGrpSpPr>
          <p:nvPr/>
        </p:nvGrpSpPr>
        <p:grpSpPr>
          <a:xfrm>
            <a:off x="932640" y="6182468"/>
            <a:ext cx="142875" cy="142875"/>
            <a:chOff x="0" y="0"/>
            <a:chExt cx="142875" cy="142875"/>
          </a:xfrm>
        </p:grpSpPr>
        <p:sp>
          <p:nvSpPr>
            <p:cNvPr id="11" name="Freeform 11"/>
            <p:cNvSpPr/>
            <p:nvPr/>
          </p:nvSpPr>
          <p:spPr>
            <a:xfrm>
              <a:off x="0" y="0"/>
              <a:ext cx="143129" cy="142875"/>
            </a:xfrm>
            <a:custGeom>
              <a:avLst/>
              <a:gdLst/>
              <a:ahLst/>
              <a:cxnLst/>
              <a:rect l="l" t="t" r="r" b="b"/>
              <a:pathLst>
                <a:path w="143129" h="142875">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414"/>
                  </a:cubicBezTo>
                  <a:lnTo>
                    <a:pt x="90043" y="140589"/>
                  </a:lnTo>
                  <a:cubicBezTo>
                    <a:pt x="80899" y="142367"/>
                    <a:pt x="76200" y="142875"/>
                    <a:pt x="71501" y="142875"/>
                  </a:cubicBezTo>
                  <a:lnTo>
                    <a:pt x="62103" y="142367"/>
                  </a:lnTo>
                  <a:cubicBezTo>
                    <a:pt x="52959" y="140589"/>
                    <a:pt x="48387" y="139192"/>
                    <a:pt x="44069" y="137414"/>
                  </a:cubicBezTo>
                  <a:lnTo>
                    <a:pt x="35560" y="133477"/>
                  </a:lnTo>
                  <a:cubicBezTo>
                    <a:pt x="27813" y="128270"/>
                    <a:pt x="24130" y="125349"/>
                    <a:pt x="20828" y="122047"/>
                  </a:cubicBezTo>
                  <a:lnTo>
                    <a:pt x="14605" y="115062"/>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668" y="44069"/>
                  </a:cubicBezTo>
                  <a:lnTo>
                    <a:pt x="140843" y="52832"/>
                  </a:lnTo>
                  <a:cubicBezTo>
                    <a:pt x="142621" y="61976"/>
                    <a:pt x="143129" y="66675"/>
                    <a:pt x="143129" y="71374"/>
                  </a:cubicBezTo>
                  <a:close/>
                </a:path>
              </a:pathLst>
            </a:custGeom>
            <a:solidFill>
              <a:srgbClr val="12229D"/>
            </a:solidFill>
          </p:spPr>
        </p:sp>
      </p:grpSp>
      <p:grpSp>
        <p:nvGrpSpPr>
          <p:cNvPr id="12" name="Group 12"/>
          <p:cNvGrpSpPr>
            <a:grpSpLocks noChangeAspect="1"/>
          </p:cNvGrpSpPr>
          <p:nvPr/>
        </p:nvGrpSpPr>
        <p:grpSpPr>
          <a:xfrm>
            <a:off x="951395" y="2646931"/>
            <a:ext cx="142875" cy="142875"/>
            <a:chOff x="0" y="0"/>
            <a:chExt cx="142875" cy="142875"/>
          </a:xfrm>
        </p:grpSpPr>
        <p:sp>
          <p:nvSpPr>
            <p:cNvPr id="13" name="Freeform 13"/>
            <p:cNvSpPr/>
            <p:nvPr/>
          </p:nvSpPr>
          <p:spPr>
            <a:xfrm>
              <a:off x="0" y="0"/>
              <a:ext cx="143002" cy="143002"/>
            </a:xfrm>
            <a:custGeom>
              <a:avLst/>
              <a:gdLst/>
              <a:ahLst/>
              <a:cxnLst/>
              <a:rect l="l" t="t" r="r" b="b"/>
              <a:pathLst>
                <a:path w="143002" h="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12229D"/>
            </a:solidFill>
          </p:spPr>
        </p:sp>
      </p:grpSp>
      <p:grpSp>
        <p:nvGrpSpPr>
          <p:cNvPr id="14" name="Group 14"/>
          <p:cNvGrpSpPr>
            <a:grpSpLocks noChangeAspect="1"/>
          </p:cNvGrpSpPr>
          <p:nvPr/>
        </p:nvGrpSpPr>
        <p:grpSpPr>
          <a:xfrm>
            <a:off x="951395" y="6898034"/>
            <a:ext cx="142875" cy="142875"/>
            <a:chOff x="0" y="0"/>
            <a:chExt cx="142875" cy="142875"/>
          </a:xfrm>
        </p:grpSpPr>
        <p:sp>
          <p:nvSpPr>
            <p:cNvPr id="15" name="Freeform 15"/>
            <p:cNvSpPr/>
            <p:nvPr/>
          </p:nvSpPr>
          <p:spPr>
            <a:xfrm>
              <a:off x="0" y="0"/>
              <a:ext cx="143002" cy="143002"/>
            </a:xfrm>
            <a:custGeom>
              <a:avLst/>
              <a:gdLst/>
              <a:ahLst/>
              <a:cxnLst/>
              <a:rect l="l" t="t" r="r" b="b"/>
              <a:pathLst>
                <a:path w="143002" h="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12229D"/>
            </a:solidFill>
          </p:spPr>
        </p:sp>
      </p:grpSp>
      <p:grpSp>
        <p:nvGrpSpPr>
          <p:cNvPr id="16" name="Group 16"/>
          <p:cNvGrpSpPr>
            <a:grpSpLocks noChangeAspect="1"/>
          </p:cNvGrpSpPr>
          <p:nvPr/>
        </p:nvGrpSpPr>
        <p:grpSpPr>
          <a:xfrm>
            <a:off x="951843" y="9039006"/>
            <a:ext cx="142875" cy="142875"/>
            <a:chOff x="0" y="0"/>
            <a:chExt cx="142875" cy="142875"/>
          </a:xfrm>
        </p:grpSpPr>
        <p:sp>
          <p:nvSpPr>
            <p:cNvPr id="17" name="Freeform 17"/>
            <p:cNvSpPr/>
            <p:nvPr/>
          </p:nvSpPr>
          <p:spPr>
            <a:xfrm>
              <a:off x="0" y="0"/>
              <a:ext cx="142875" cy="143002"/>
            </a:xfrm>
            <a:custGeom>
              <a:avLst/>
              <a:gdLst/>
              <a:ahLst/>
              <a:cxnLst/>
              <a:rect l="l" t="t" r="r" b="b"/>
              <a:pathLst>
                <a:path w="142875" h="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414" y="44069"/>
                  </a:cubicBezTo>
                  <a:lnTo>
                    <a:pt x="140589" y="52832"/>
                  </a:lnTo>
                  <a:cubicBezTo>
                    <a:pt x="142367" y="61976"/>
                    <a:pt x="142875" y="66675"/>
                    <a:pt x="142875" y="71374"/>
                  </a:cubicBezTo>
                  <a:close/>
                </a:path>
              </a:pathLst>
            </a:custGeom>
            <a:solidFill>
              <a:srgbClr val="12229D"/>
            </a:solidFill>
          </p:spPr>
        </p:sp>
      </p:grpSp>
      <p:grpSp>
        <p:nvGrpSpPr>
          <p:cNvPr id="18" name="Group 18"/>
          <p:cNvGrpSpPr>
            <a:grpSpLocks noChangeAspect="1"/>
          </p:cNvGrpSpPr>
          <p:nvPr/>
        </p:nvGrpSpPr>
        <p:grpSpPr>
          <a:xfrm>
            <a:off x="960920" y="1924279"/>
            <a:ext cx="142875" cy="142875"/>
            <a:chOff x="0" y="0"/>
            <a:chExt cx="142875" cy="142875"/>
          </a:xfrm>
        </p:grpSpPr>
        <p:sp>
          <p:nvSpPr>
            <p:cNvPr id="19" name="Freeform 19"/>
            <p:cNvSpPr/>
            <p:nvPr/>
          </p:nvSpPr>
          <p:spPr>
            <a:xfrm>
              <a:off x="0" y="0"/>
              <a:ext cx="143002" cy="143002"/>
            </a:xfrm>
            <a:custGeom>
              <a:avLst/>
              <a:gdLst/>
              <a:ahLst/>
              <a:cxnLst/>
              <a:rect l="l" t="t" r="r" b="b"/>
              <a:pathLst>
                <a:path w="143002" h="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541" y="44069"/>
                  </a:cubicBezTo>
                  <a:lnTo>
                    <a:pt x="140716" y="52832"/>
                  </a:lnTo>
                  <a:cubicBezTo>
                    <a:pt x="142494" y="61976"/>
                    <a:pt x="143002" y="66675"/>
                    <a:pt x="143002" y="71374"/>
                  </a:cubicBezTo>
                  <a:close/>
                </a:path>
              </a:pathLst>
            </a:custGeom>
            <a:solidFill>
              <a:srgbClr val="12229D"/>
            </a:solidFill>
          </p:spPr>
        </p:sp>
      </p:grpSp>
      <p:grpSp>
        <p:nvGrpSpPr>
          <p:cNvPr id="20" name="Group 20"/>
          <p:cNvGrpSpPr>
            <a:grpSpLocks noChangeAspect="1"/>
          </p:cNvGrpSpPr>
          <p:nvPr/>
        </p:nvGrpSpPr>
        <p:grpSpPr>
          <a:xfrm>
            <a:off x="980418" y="7571394"/>
            <a:ext cx="142875" cy="142875"/>
            <a:chOff x="0" y="0"/>
            <a:chExt cx="142875" cy="142875"/>
          </a:xfrm>
        </p:grpSpPr>
        <p:sp>
          <p:nvSpPr>
            <p:cNvPr id="21" name="Freeform 21"/>
            <p:cNvSpPr/>
            <p:nvPr/>
          </p:nvSpPr>
          <p:spPr>
            <a:xfrm>
              <a:off x="0" y="0"/>
              <a:ext cx="143002" cy="143002"/>
            </a:xfrm>
            <a:custGeom>
              <a:avLst/>
              <a:gdLst/>
              <a:ahLst/>
              <a:cxnLst/>
              <a:rect l="l" t="t" r="r" b="b"/>
              <a:pathLst>
                <a:path w="143002" h="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374" y="0"/>
                  </a:cubicBezTo>
                  <a:lnTo>
                    <a:pt x="80772" y="508"/>
                  </a:lnTo>
                  <a:cubicBezTo>
                    <a:pt x="89916" y="2286"/>
                    <a:pt x="94488" y="3683"/>
                    <a:pt x="98806" y="5461"/>
                  </a:cubicBezTo>
                  <a:lnTo>
                    <a:pt x="107315" y="9398"/>
                  </a:lnTo>
                  <a:cubicBezTo>
                    <a:pt x="115062" y="14605"/>
                    <a:pt x="118745" y="17526"/>
                    <a:pt x="122047" y="20828"/>
                  </a:cubicBezTo>
                  <a:lnTo>
                    <a:pt x="128270" y="27813"/>
                  </a:lnTo>
                  <a:cubicBezTo>
                    <a:pt x="133477" y="35560"/>
                    <a:pt x="135636" y="39751"/>
                    <a:pt x="137541" y="44069"/>
                  </a:cubicBezTo>
                  <a:lnTo>
                    <a:pt x="140716" y="52832"/>
                  </a:lnTo>
                  <a:cubicBezTo>
                    <a:pt x="142494" y="61976"/>
                    <a:pt x="143002" y="66675"/>
                    <a:pt x="143002" y="71374"/>
                  </a:cubicBezTo>
                  <a:close/>
                </a:path>
              </a:pathLst>
            </a:custGeom>
            <a:solidFill>
              <a:srgbClr val="12229D"/>
            </a:solidFill>
          </p:spPr>
        </p:sp>
      </p:grpSp>
      <p:grpSp>
        <p:nvGrpSpPr>
          <p:cNvPr id="22" name="Group 22"/>
          <p:cNvGrpSpPr>
            <a:grpSpLocks noChangeAspect="1"/>
          </p:cNvGrpSpPr>
          <p:nvPr/>
        </p:nvGrpSpPr>
        <p:grpSpPr>
          <a:xfrm>
            <a:off x="1003183" y="8319002"/>
            <a:ext cx="142875" cy="142875"/>
            <a:chOff x="0" y="0"/>
            <a:chExt cx="142875" cy="142875"/>
          </a:xfrm>
        </p:grpSpPr>
        <p:sp>
          <p:nvSpPr>
            <p:cNvPr id="23" name="Freeform 23"/>
            <p:cNvSpPr/>
            <p:nvPr/>
          </p:nvSpPr>
          <p:spPr>
            <a:xfrm>
              <a:off x="0" y="0"/>
              <a:ext cx="143129" cy="143002"/>
            </a:xfrm>
            <a:custGeom>
              <a:avLst/>
              <a:gdLst/>
              <a:ahLst/>
              <a:cxnLst/>
              <a:rect l="l" t="t" r="r" b="b"/>
              <a:pathLst>
                <a:path w="143129" h="143002">
                  <a:moveTo>
                    <a:pt x="142875" y="71374"/>
                  </a:moveTo>
                  <a:lnTo>
                    <a:pt x="142367" y="80772"/>
                  </a:lnTo>
                  <a:cubicBezTo>
                    <a:pt x="140589" y="89916"/>
                    <a:pt x="139192" y="94488"/>
                    <a:pt x="137414" y="98806"/>
                  </a:cubicBezTo>
                  <a:lnTo>
                    <a:pt x="133477" y="107315"/>
                  </a:lnTo>
                  <a:cubicBezTo>
                    <a:pt x="128270" y="115062"/>
                    <a:pt x="125349" y="118745"/>
                    <a:pt x="122047" y="122047"/>
                  </a:cubicBezTo>
                  <a:lnTo>
                    <a:pt x="115062" y="128270"/>
                  </a:lnTo>
                  <a:cubicBezTo>
                    <a:pt x="107315" y="133477"/>
                    <a:pt x="103124" y="135636"/>
                    <a:pt x="98806" y="137541"/>
                  </a:cubicBezTo>
                  <a:lnTo>
                    <a:pt x="90043" y="140716"/>
                  </a:lnTo>
                  <a:cubicBezTo>
                    <a:pt x="80899" y="142494"/>
                    <a:pt x="76200" y="143002"/>
                    <a:pt x="71501" y="143002"/>
                  </a:cubicBezTo>
                  <a:lnTo>
                    <a:pt x="62103" y="142494"/>
                  </a:lnTo>
                  <a:cubicBezTo>
                    <a:pt x="52959" y="140716"/>
                    <a:pt x="48387" y="139319"/>
                    <a:pt x="44069" y="137541"/>
                  </a:cubicBezTo>
                  <a:lnTo>
                    <a:pt x="35560" y="133604"/>
                  </a:lnTo>
                  <a:cubicBezTo>
                    <a:pt x="27813" y="128397"/>
                    <a:pt x="24130" y="125476"/>
                    <a:pt x="20828" y="122174"/>
                  </a:cubicBezTo>
                  <a:lnTo>
                    <a:pt x="14605" y="115189"/>
                  </a:lnTo>
                  <a:cubicBezTo>
                    <a:pt x="9398" y="107188"/>
                    <a:pt x="7239" y="103124"/>
                    <a:pt x="5461" y="98806"/>
                  </a:cubicBezTo>
                  <a:lnTo>
                    <a:pt x="2286" y="89916"/>
                  </a:lnTo>
                  <a:cubicBezTo>
                    <a:pt x="508" y="80772"/>
                    <a:pt x="0" y="76073"/>
                    <a:pt x="0" y="71374"/>
                  </a:cubicBezTo>
                  <a:lnTo>
                    <a:pt x="508" y="61976"/>
                  </a:lnTo>
                  <a:cubicBezTo>
                    <a:pt x="2286" y="52832"/>
                    <a:pt x="3683" y="48260"/>
                    <a:pt x="5461" y="43942"/>
                  </a:cubicBezTo>
                  <a:lnTo>
                    <a:pt x="9398" y="35433"/>
                  </a:lnTo>
                  <a:cubicBezTo>
                    <a:pt x="14605" y="27686"/>
                    <a:pt x="17526" y="24003"/>
                    <a:pt x="20828" y="20701"/>
                  </a:cubicBezTo>
                  <a:lnTo>
                    <a:pt x="27813" y="14478"/>
                  </a:lnTo>
                  <a:cubicBezTo>
                    <a:pt x="35687" y="9398"/>
                    <a:pt x="39751" y="7239"/>
                    <a:pt x="44069" y="5461"/>
                  </a:cubicBezTo>
                  <a:lnTo>
                    <a:pt x="52959" y="2286"/>
                  </a:lnTo>
                  <a:cubicBezTo>
                    <a:pt x="62103" y="508"/>
                    <a:pt x="66802" y="0"/>
                    <a:pt x="71501" y="0"/>
                  </a:cubicBezTo>
                  <a:lnTo>
                    <a:pt x="80899" y="508"/>
                  </a:lnTo>
                  <a:cubicBezTo>
                    <a:pt x="90043" y="2286"/>
                    <a:pt x="94615" y="3683"/>
                    <a:pt x="98933" y="5461"/>
                  </a:cubicBezTo>
                  <a:lnTo>
                    <a:pt x="107442" y="9398"/>
                  </a:lnTo>
                  <a:cubicBezTo>
                    <a:pt x="115189" y="14605"/>
                    <a:pt x="118872" y="17526"/>
                    <a:pt x="122174" y="20828"/>
                  </a:cubicBezTo>
                  <a:lnTo>
                    <a:pt x="128397" y="27813"/>
                  </a:lnTo>
                  <a:cubicBezTo>
                    <a:pt x="133604" y="35560"/>
                    <a:pt x="135763" y="39751"/>
                    <a:pt x="137668" y="44069"/>
                  </a:cubicBezTo>
                  <a:lnTo>
                    <a:pt x="140843" y="52832"/>
                  </a:lnTo>
                  <a:cubicBezTo>
                    <a:pt x="142621" y="61976"/>
                    <a:pt x="143129" y="66675"/>
                    <a:pt x="143129" y="71374"/>
                  </a:cubicBezTo>
                  <a:close/>
                </a:path>
              </a:pathLst>
            </a:custGeom>
            <a:solidFill>
              <a:srgbClr val="12229D"/>
            </a:solidFill>
          </p:spPr>
        </p:sp>
      </p:grpSp>
      <p:sp>
        <p:nvSpPr>
          <p:cNvPr id="24" name="Freeform 24"/>
          <p:cNvSpPr/>
          <p:nvPr/>
        </p:nvSpPr>
        <p:spPr>
          <a:xfrm>
            <a:off x="10308612" y="4977575"/>
            <a:ext cx="816235" cy="858793"/>
          </a:xfrm>
          <a:custGeom>
            <a:avLst/>
            <a:gdLst/>
            <a:ahLst/>
            <a:cxnLst/>
            <a:rect l="l" t="t" r="r" b="b"/>
            <a:pathLst>
              <a:path w="816235" h="858793">
                <a:moveTo>
                  <a:pt x="0" y="0"/>
                </a:moveTo>
                <a:lnTo>
                  <a:pt x="816236" y="0"/>
                </a:lnTo>
                <a:lnTo>
                  <a:pt x="816236" y="858793"/>
                </a:lnTo>
                <a:lnTo>
                  <a:pt x="0" y="858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10535326" y="2216201"/>
            <a:ext cx="1045978" cy="1102728"/>
          </a:xfrm>
          <a:custGeom>
            <a:avLst/>
            <a:gdLst/>
            <a:ahLst/>
            <a:cxnLst/>
            <a:rect l="l" t="t" r="r" b="b"/>
            <a:pathLst>
              <a:path w="1045978" h="1102728">
                <a:moveTo>
                  <a:pt x="0" y="0"/>
                </a:moveTo>
                <a:lnTo>
                  <a:pt x="1045979" y="0"/>
                </a:lnTo>
                <a:lnTo>
                  <a:pt x="1045979" y="1102728"/>
                </a:lnTo>
                <a:lnTo>
                  <a:pt x="0" y="1102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Freeform 26"/>
          <p:cNvSpPr/>
          <p:nvPr/>
        </p:nvSpPr>
        <p:spPr>
          <a:xfrm>
            <a:off x="13327761" y="1923317"/>
            <a:ext cx="586483" cy="614867"/>
          </a:xfrm>
          <a:custGeom>
            <a:avLst/>
            <a:gdLst/>
            <a:ahLst/>
            <a:cxnLst/>
            <a:rect l="l" t="t" r="r" b="b"/>
            <a:pathLst>
              <a:path w="586483" h="614867">
                <a:moveTo>
                  <a:pt x="0" y="0"/>
                </a:moveTo>
                <a:lnTo>
                  <a:pt x="586483" y="0"/>
                </a:lnTo>
                <a:lnTo>
                  <a:pt x="586483" y="614867"/>
                </a:lnTo>
                <a:lnTo>
                  <a:pt x="0" y="6148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Freeform 27"/>
          <p:cNvSpPr/>
          <p:nvPr/>
        </p:nvSpPr>
        <p:spPr>
          <a:xfrm>
            <a:off x="10232069" y="1831543"/>
            <a:ext cx="7060997" cy="7077742"/>
          </a:xfrm>
          <a:custGeom>
            <a:avLst/>
            <a:gdLst/>
            <a:ahLst/>
            <a:cxnLst/>
            <a:rect l="l" t="t" r="r" b="b"/>
            <a:pathLst>
              <a:path w="7060997" h="7077742">
                <a:moveTo>
                  <a:pt x="0" y="0"/>
                </a:moveTo>
                <a:lnTo>
                  <a:pt x="7060997" y="0"/>
                </a:lnTo>
                <a:lnTo>
                  <a:pt x="7060997" y="7077742"/>
                </a:lnTo>
                <a:lnTo>
                  <a:pt x="0" y="70777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28"/>
          <p:cNvSpPr txBox="1"/>
          <p:nvPr/>
        </p:nvSpPr>
        <p:spPr>
          <a:xfrm>
            <a:off x="1122969" y="-216103"/>
            <a:ext cx="4645390" cy="1437980"/>
          </a:xfrm>
          <a:prstGeom prst="rect">
            <a:avLst/>
          </a:prstGeom>
        </p:spPr>
        <p:txBody>
          <a:bodyPr lIns="0" tIns="0" rIns="0" bIns="0" rtlCol="0" anchor="t">
            <a:spAutoFit/>
          </a:bodyPr>
          <a:lstStyle/>
          <a:p>
            <a:pPr algn="l">
              <a:lnSpc>
                <a:spcPts val="11340"/>
              </a:lnSpc>
            </a:pPr>
            <a:r>
              <a:rPr lang="en-US" sz="8100">
                <a:solidFill>
                  <a:srgbClr val="12229D"/>
                </a:solidFill>
                <a:latin typeface="Canva Sans Bold Italics"/>
              </a:rPr>
              <a:t>OUTLINE</a:t>
            </a:r>
          </a:p>
        </p:txBody>
      </p:sp>
      <p:sp>
        <p:nvSpPr>
          <p:cNvPr id="29" name="TextBox 29"/>
          <p:cNvSpPr txBox="1"/>
          <p:nvPr/>
        </p:nvSpPr>
        <p:spPr>
          <a:xfrm>
            <a:off x="1306649" y="7886214"/>
            <a:ext cx="3725199" cy="1593047"/>
          </a:xfrm>
          <a:prstGeom prst="rect">
            <a:avLst/>
          </a:prstGeom>
        </p:spPr>
        <p:txBody>
          <a:bodyPr lIns="0" tIns="0" rIns="0" bIns="0" rtlCol="0" anchor="t">
            <a:spAutoFit/>
          </a:bodyPr>
          <a:lstStyle/>
          <a:p>
            <a:pPr algn="l">
              <a:lnSpc>
                <a:spcPts val="6579"/>
              </a:lnSpc>
            </a:pPr>
            <a:r>
              <a:rPr lang="en-US" sz="4699">
                <a:solidFill>
                  <a:srgbClr val="12229D"/>
                </a:solidFill>
                <a:latin typeface="Arial Bold"/>
              </a:rPr>
              <a:t>Technologies</a:t>
            </a:r>
          </a:p>
          <a:p>
            <a:pPr algn="l">
              <a:lnSpc>
                <a:spcPts val="6439"/>
              </a:lnSpc>
            </a:pPr>
            <a:r>
              <a:rPr lang="en-US" sz="4599">
                <a:solidFill>
                  <a:srgbClr val="12229D"/>
                </a:solidFill>
                <a:latin typeface="Arial Bold"/>
              </a:rPr>
              <a:t>Time plan</a:t>
            </a:r>
          </a:p>
        </p:txBody>
      </p:sp>
      <p:sp>
        <p:nvSpPr>
          <p:cNvPr id="30" name="TextBox 30"/>
          <p:cNvSpPr txBox="1"/>
          <p:nvPr/>
        </p:nvSpPr>
        <p:spPr>
          <a:xfrm>
            <a:off x="1271083" y="5749690"/>
            <a:ext cx="4369470" cy="2266102"/>
          </a:xfrm>
          <a:prstGeom prst="rect">
            <a:avLst/>
          </a:prstGeom>
        </p:spPr>
        <p:txBody>
          <a:bodyPr lIns="0" tIns="0" rIns="0" bIns="0" rtlCol="0" anchor="t">
            <a:spAutoFit/>
          </a:bodyPr>
          <a:lstStyle/>
          <a:p>
            <a:pPr algn="just">
              <a:lnSpc>
                <a:spcPts val="6579"/>
              </a:lnSpc>
            </a:pPr>
            <a:r>
              <a:rPr lang="en-US" sz="4699">
                <a:solidFill>
                  <a:srgbClr val="12229D"/>
                </a:solidFill>
                <a:latin typeface="Arial Bold"/>
              </a:rPr>
              <a:t>implementation </a:t>
            </a:r>
          </a:p>
          <a:p>
            <a:pPr algn="just">
              <a:lnSpc>
                <a:spcPts val="6537"/>
              </a:lnSpc>
            </a:pPr>
            <a:r>
              <a:rPr lang="en-US" sz="4669">
                <a:solidFill>
                  <a:srgbClr val="12229D"/>
                </a:solidFill>
                <a:latin typeface="Arial Bold"/>
              </a:rPr>
              <a:t>Model Structure</a:t>
            </a:r>
          </a:p>
          <a:p>
            <a:pPr algn="just">
              <a:lnSpc>
                <a:spcPts val="6590"/>
              </a:lnSpc>
            </a:pPr>
            <a:r>
              <a:rPr lang="en-US" sz="4707">
                <a:solidFill>
                  <a:srgbClr val="12229D"/>
                </a:solidFill>
                <a:latin typeface="Arial Bold"/>
              </a:rPr>
              <a:t>Methodology </a:t>
            </a:r>
          </a:p>
        </p:txBody>
      </p:sp>
      <p:sp>
        <p:nvSpPr>
          <p:cNvPr id="31" name="TextBox 31"/>
          <p:cNvSpPr txBox="1"/>
          <p:nvPr/>
        </p:nvSpPr>
        <p:spPr>
          <a:xfrm>
            <a:off x="1236440" y="1586751"/>
            <a:ext cx="5322151" cy="4321683"/>
          </a:xfrm>
          <a:prstGeom prst="rect">
            <a:avLst/>
          </a:prstGeom>
        </p:spPr>
        <p:txBody>
          <a:bodyPr lIns="0" tIns="0" rIns="0" bIns="0" rtlCol="0" anchor="t">
            <a:spAutoFit/>
          </a:bodyPr>
          <a:lstStyle/>
          <a:p>
            <a:pPr algn="l">
              <a:lnSpc>
                <a:spcPts val="5587"/>
              </a:lnSpc>
            </a:pPr>
            <a:r>
              <a:rPr lang="en-US" sz="4699">
                <a:solidFill>
                  <a:srgbClr val="12229D"/>
                </a:solidFill>
                <a:latin typeface="Arial Bold"/>
              </a:rPr>
              <a:t>Introduction </a:t>
            </a:r>
          </a:p>
          <a:p>
            <a:pPr algn="l">
              <a:lnSpc>
                <a:spcPts val="5568"/>
              </a:lnSpc>
            </a:pPr>
            <a:r>
              <a:rPr lang="en-US" sz="4683">
                <a:solidFill>
                  <a:srgbClr val="12229D"/>
                </a:solidFill>
                <a:latin typeface="Arial Bold"/>
              </a:rPr>
              <a:t>Motivation</a:t>
            </a:r>
          </a:p>
          <a:p>
            <a:pPr algn="l">
              <a:lnSpc>
                <a:spcPts val="5587"/>
              </a:lnSpc>
            </a:pPr>
            <a:r>
              <a:rPr lang="en-US" sz="4699">
                <a:solidFill>
                  <a:srgbClr val="12229D"/>
                </a:solidFill>
                <a:latin typeface="Arial Bold"/>
              </a:rPr>
              <a:t>Problem statement Problem solutions </a:t>
            </a:r>
          </a:p>
          <a:p>
            <a:pPr algn="l">
              <a:lnSpc>
                <a:spcPts val="6550"/>
              </a:lnSpc>
            </a:pPr>
            <a:r>
              <a:rPr lang="en-US" sz="4679">
                <a:solidFill>
                  <a:srgbClr val="12229D"/>
                </a:solidFill>
                <a:latin typeface="Arial Bold"/>
              </a:rPr>
              <a:t>Related work</a:t>
            </a:r>
          </a:p>
          <a:p>
            <a:pPr algn="l">
              <a:lnSpc>
                <a:spcPts val="6464"/>
              </a:lnSpc>
            </a:pPr>
            <a:r>
              <a:rPr lang="en-US" sz="4617">
                <a:solidFill>
                  <a:srgbClr val="12229D"/>
                </a:solidFill>
                <a:latin typeface="Arial Bold"/>
              </a:rPr>
              <a:t>Data Set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2916355" cy="2723064"/>
            <a:chOff x="0" y="0"/>
            <a:chExt cx="2916352" cy="2723058"/>
          </a:xfrm>
        </p:grpSpPr>
        <p:sp>
          <p:nvSpPr>
            <p:cNvPr id="3" name="Freeform 3"/>
            <p:cNvSpPr/>
            <p:nvPr/>
          </p:nvSpPr>
          <p:spPr>
            <a:xfrm>
              <a:off x="0" y="0"/>
              <a:ext cx="2993009" cy="2342642"/>
            </a:xfrm>
            <a:custGeom>
              <a:avLst/>
              <a:gdLst/>
              <a:ahLst/>
              <a:cxnLst/>
              <a:rect l="l" t="t" r="r" b="b"/>
              <a:pathLst>
                <a:path w="2993009" h="2342642">
                  <a:moveTo>
                    <a:pt x="0" y="0"/>
                  </a:moveTo>
                  <a:lnTo>
                    <a:pt x="0" y="2342642"/>
                  </a:lnTo>
                  <a:lnTo>
                    <a:pt x="0" y="2342642"/>
                  </a:lnTo>
                  <a:cubicBezTo>
                    <a:pt x="43688" y="2301875"/>
                    <a:pt x="88900" y="2263267"/>
                    <a:pt x="137795" y="2229612"/>
                  </a:cubicBezTo>
                  <a:cubicBezTo>
                    <a:pt x="343027" y="2087753"/>
                    <a:pt x="589661" y="2045589"/>
                    <a:pt x="842391" y="2045589"/>
                  </a:cubicBezTo>
                  <a:cubicBezTo>
                    <a:pt x="995299" y="2045589"/>
                    <a:pt x="1150239" y="2060956"/>
                    <a:pt x="1299718" y="2078990"/>
                  </a:cubicBezTo>
                  <a:cubicBezTo>
                    <a:pt x="1472819" y="2099310"/>
                    <a:pt x="1652270" y="2119884"/>
                    <a:pt x="1828292" y="2119884"/>
                  </a:cubicBezTo>
                  <a:cubicBezTo>
                    <a:pt x="2055495" y="2119884"/>
                    <a:pt x="2276856" y="2085594"/>
                    <a:pt x="2471420" y="1972437"/>
                  </a:cubicBezTo>
                  <a:cubicBezTo>
                    <a:pt x="2860675" y="1747139"/>
                    <a:pt x="2993009" y="1280795"/>
                    <a:pt x="2874264" y="863219"/>
                  </a:cubicBezTo>
                  <a:cubicBezTo>
                    <a:pt x="2780030" y="531495"/>
                    <a:pt x="2563241" y="312293"/>
                    <a:pt x="2347722" y="57658"/>
                  </a:cubicBezTo>
                  <a:cubicBezTo>
                    <a:pt x="2332101" y="39243"/>
                    <a:pt x="2316734" y="19939"/>
                    <a:pt x="2301748" y="0"/>
                  </a:cubicBezTo>
                  <a:close/>
                </a:path>
              </a:pathLst>
            </a:custGeom>
            <a:solidFill>
              <a:srgbClr val="050571"/>
            </a:solidFill>
          </p:spPr>
        </p:sp>
      </p:grpSp>
      <p:sp>
        <p:nvSpPr>
          <p:cNvPr id="4" name="Freeform 4"/>
          <p:cNvSpPr/>
          <p:nvPr/>
        </p:nvSpPr>
        <p:spPr>
          <a:xfrm>
            <a:off x="606885" y="2659637"/>
            <a:ext cx="7995275" cy="3575628"/>
          </a:xfrm>
          <a:custGeom>
            <a:avLst/>
            <a:gdLst/>
            <a:ahLst/>
            <a:cxnLst/>
            <a:rect l="l" t="t" r="r" b="b"/>
            <a:pathLst>
              <a:path w="7995275" h="3575628">
                <a:moveTo>
                  <a:pt x="0" y="0"/>
                </a:moveTo>
                <a:lnTo>
                  <a:pt x="7995276" y="0"/>
                </a:lnTo>
                <a:lnTo>
                  <a:pt x="7995276" y="3575628"/>
                </a:lnTo>
                <a:lnTo>
                  <a:pt x="0" y="35756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06885" y="6608521"/>
            <a:ext cx="7995275" cy="3131544"/>
          </a:xfrm>
          <a:custGeom>
            <a:avLst/>
            <a:gdLst/>
            <a:ahLst/>
            <a:cxnLst/>
            <a:rect l="l" t="t" r="r" b="b"/>
            <a:pathLst>
              <a:path w="7995275" h="3131544">
                <a:moveTo>
                  <a:pt x="0" y="0"/>
                </a:moveTo>
                <a:lnTo>
                  <a:pt x="7995276" y="0"/>
                </a:lnTo>
                <a:lnTo>
                  <a:pt x="7995276" y="3131544"/>
                </a:lnTo>
                <a:lnTo>
                  <a:pt x="0" y="3131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080630" y="6608521"/>
            <a:ext cx="8613658" cy="3131515"/>
          </a:xfrm>
          <a:custGeom>
            <a:avLst/>
            <a:gdLst/>
            <a:ahLst/>
            <a:cxnLst/>
            <a:rect l="l" t="t" r="r" b="b"/>
            <a:pathLst>
              <a:path w="8613658" h="3131515">
                <a:moveTo>
                  <a:pt x="0" y="0"/>
                </a:moveTo>
                <a:lnTo>
                  <a:pt x="8613658" y="0"/>
                </a:lnTo>
                <a:lnTo>
                  <a:pt x="8613658" y="3131515"/>
                </a:lnTo>
                <a:lnTo>
                  <a:pt x="0" y="313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9080611" y="2659637"/>
            <a:ext cx="8613705" cy="3575599"/>
          </a:xfrm>
          <a:custGeom>
            <a:avLst/>
            <a:gdLst/>
            <a:ahLst/>
            <a:cxnLst/>
            <a:rect l="l" t="t" r="r" b="b"/>
            <a:pathLst>
              <a:path w="8613705" h="3575599">
                <a:moveTo>
                  <a:pt x="0" y="0"/>
                </a:moveTo>
                <a:lnTo>
                  <a:pt x="8613705" y="0"/>
                </a:lnTo>
                <a:lnTo>
                  <a:pt x="8613705" y="3575599"/>
                </a:lnTo>
                <a:lnTo>
                  <a:pt x="0" y="35755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4806058" y="587931"/>
            <a:ext cx="8371522" cy="847106"/>
          </a:xfrm>
          <a:prstGeom prst="rect">
            <a:avLst/>
          </a:prstGeom>
        </p:spPr>
        <p:txBody>
          <a:bodyPr lIns="0" tIns="0" rIns="0" bIns="0" rtlCol="0" anchor="t">
            <a:spAutoFit/>
          </a:bodyPr>
          <a:lstStyle/>
          <a:p>
            <a:pPr algn="l">
              <a:lnSpc>
                <a:spcPts val="6766"/>
              </a:lnSpc>
            </a:pPr>
            <a:r>
              <a:rPr lang="en-US" sz="4833" spc="241">
                <a:solidFill>
                  <a:srgbClr val="07076B"/>
                </a:solidFill>
                <a:latin typeface="Canva Sans Bold"/>
              </a:rPr>
              <a:t>steps to create the mask </a:t>
            </a:r>
          </a:p>
        </p:txBody>
      </p:sp>
      <p:sp>
        <p:nvSpPr>
          <p:cNvPr id="9" name="TextBox 9"/>
          <p:cNvSpPr txBox="1"/>
          <p:nvPr/>
        </p:nvSpPr>
        <p:spPr>
          <a:xfrm>
            <a:off x="883044" y="6694018"/>
            <a:ext cx="7578804" cy="2800426"/>
          </a:xfrm>
          <a:prstGeom prst="rect">
            <a:avLst/>
          </a:prstGeom>
        </p:spPr>
        <p:txBody>
          <a:bodyPr lIns="0" tIns="0" rIns="0" bIns="0" rtlCol="0" anchor="t">
            <a:spAutoFit/>
          </a:bodyPr>
          <a:lstStyle/>
          <a:p>
            <a:pPr algn="ctr">
              <a:lnSpc>
                <a:spcPts val="3211"/>
              </a:lnSpc>
            </a:pPr>
            <a:r>
              <a:rPr lang="en-US" sz="2294" spc="22">
                <a:solidFill>
                  <a:srgbClr val="FFFFFF"/>
                </a:solidFill>
                <a:latin typeface="Canva Sans Bold"/>
              </a:rPr>
              <a:t>09</a:t>
            </a:r>
          </a:p>
          <a:p>
            <a:pPr algn="ctr">
              <a:lnSpc>
                <a:spcPts val="4479"/>
              </a:lnSpc>
            </a:pPr>
            <a:r>
              <a:rPr lang="en-US" sz="3199">
                <a:solidFill>
                  <a:srgbClr val="000000"/>
                </a:solidFill>
                <a:latin typeface="Arimo Bold"/>
              </a:rPr>
              <a:t>Combine the results:</a:t>
            </a:r>
          </a:p>
          <a:p>
            <a:pPr algn="ctr">
              <a:lnSpc>
                <a:spcPts val="3450"/>
              </a:lnSpc>
            </a:pPr>
            <a:r>
              <a:rPr lang="en-US" sz="2899">
                <a:solidFill>
                  <a:srgbClr val="000000"/>
                </a:solidFill>
                <a:latin typeface="Arimo"/>
              </a:rPr>
              <a:t>The preserved parts of the original image and the white background are combined using the bitwise "or" operation.</a:t>
            </a:r>
          </a:p>
        </p:txBody>
      </p:sp>
      <p:sp>
        <p:nvSpPr>
          <p:cNvPr id="10" name="TextBox 10"/>
          <p:cNvSpPr txBox="1"/>
          <p:nvPr/>
        </p:nvSpPr>
        <p:spPr>
          <a:xfrm>
            <a:off x="4421324" y="2745124"/>
            <a:ext cx="360750" cy="409051"/>
          </a:xfrm>
          <a:prstGeom prst="rect">
            <a:avLst/>
          </a:prstGeom>
        </p:spPr>
        <p:txBody>
          <a:bodyPr lIns="0" tIns="0" rIns="0" bIns="0" rtlCol="0" anchor="t">
            <a:spAutoFit/>
          </a:bodyPr>
          <a:lstStyle/>
          <a:p>
            <a:pPr algn="l">
              <a:lnSpc>
                <a:spcPts val="3211"/>
              </a:lnSpc>
            </a:pPr>
            <a:r>
              <a:rPr lang="en-US" sz="2294" spc="22">
                <a:solidFill>
                  <a:srgbClr val="FFFFFF"/>
                </a:solidFill>
                <a:latin typeface="Canva Sans Bold"/>
              </a:rPr>
              <a:t>07</a:t>
            </a:r>
          </a:p>
        </p:txBody>
      </p:sp>
      <p:sp>
        <p:nvSpPr>
          <p:cNvPr id="11" name="TextBox 11"/>
          <p:cNvSpPr txBox="1"/>
          <p:nvPr/>
        </p:nvSpPr>
        <p:spPr>
          <a:xfrm>
            <a:off x="13100590" y="6713068"/>
            <a:ext cx="366865" cy="409051"/>
          </a:xfrm>
          <a:prstGeom prst="rect">
            <a:avLst/>
          </a:prstGeom>
        </p:spPr>
        <p:txBody>
          <a:bodyPr lIns="0" tIns="0" rIns="0" bIns="0" rtlCol="0" anchor="t">
            <a:spAutoFit/>
          </a:bodyPr>
          <a:lstStyle/>
          <a:p>
            <a:pPr algn="l">
              <a:lnSpc>
                <a:spcPts val="3211"/>
              </a:lnSpc>
            </a:pPr>
            <a:r>
              <a:rPr lang="en-US" sz="2294" spc="22">
                <a:solidFill>
                  <a:srgbClr val="FFFFFF"/>
                </a:solidFill>
                <a:latin typeface="Canva Sans Bold"/>
              </a:rPr>
              <a:t>10</a:t>
            </a:r>
          </a:p>
        </p:txBody>
      </p:sp>
      <p:sp>
        <p:nvSpPr>
          <p:cNvPr id="12" name="TextBox 12"/>
          <p:cNvSpPr txBox="1"/>
          <p:nvPr/>
        </p:nvSpPr>
        <p:spPr>
          <a:xfrm>
            <a:off x="13227396" y="2745124"/>
            <a:ext cx="392240" cy="409051"/>
          </a:xfrm>
          <a:prstGeom prst="rect">
            <a:avLst/>
          </a:prstGeom>
        </p:spPr>
        <p:txBody>
          <a:bodyPr lIns="0" tIns="0" rIns="0" bIns="0" rtlCol="0" anchor="t">
            <a:spAutoFit/>
          </a:bodyPr>
          <a:lstStyle/>
          <a:p>
            <a:pPr algn="l">
              <a:lnSpc>
                <a:spcPts val="3211"/>
              </a:lnSpc>
            </a:pPr>
            <a:r>
              <a:rPr lang="en-US" sz="2294" spc="22">
                <a:solidFill>
                  <a:srgbClr val="FFFFFF"/>
                </a:solidFill>
                <a:latin typeface="Canva Sans Bold"/>
              </a:rPr>
              <a:t>08</a:t>
            </a:r>
          </a:p>
        </p:txBody>
      </p:sp>
      <p:sp>
        <p:nvSpPr>
          <p:cNvPr id="13" name="TextBox 13"/>
          <p:cNvSpPr txBox="1"/>
          <p:nvPr/>
        </p:nvSpPr>
        <p:spPr>
          <a:xfrm>
            <a:off x="2066344" y="4378890"/>
            <a:ext cx="5164760" cy="679247"/>
          </a:xfrm>
          <a:prstGeom prst="rect">
            <a:avLst/>
          </a:prstGeom>
        </p:spPr>
        <p:txBody>
          <a:bodyPr lIns="0" tIns="0" rIns="0" bIns="0" rtlCol="0" anchor="t">
            <a:spAutoFit/>
          </a:bodyPr>
          <a:lstStyle/>
          <a:p>
            <a:pPr algn="l">
              <a:lnSpc>
                <a:spcPts val="5458"/>
              </a:lnSpc>
            </a:pPr>
            <a:r>
              <a:rPr lang="en-US" sz="3899">
                <a:solidFill>
                  <a:srgbClr val="000000"/>
                </a:solidFill>
                <a:latin typeface="Arimo Bold"/>
              </a:rPr>
              <a:t>Invert the mask again</a:t>
            </a:r>
          </a:p>
        </p:txBody>
      </p:sp>
      <p:sp>
        <p:nvSpPr>
          <p:cNvPr id="14" name="TextBox 14"/>
          <p:cNvSpPr txBox="1"/>
          <p:nvPr/>
        </p:nvSpPr>
        <p:spPr>
          <a:xfrm>
            <a:off x="9830400" y="7143769"/>
            <a:ext cx="7256135" cy="2211553"/>
          </a:xfrm>
          <a:prstGeom prst="rect">
            <a:avLst/>
          </a:prstGeom>
        </p:spPr>
        <p:txBody>
          <a:bodyPr lIns="0" tIns="0" rIns="0" bIns="0" rtlCol="0" anchor="t">
            <a:spAutoFit/>
          </a:bodyPr>
          <a:lstStyle/>
          <a:p>
            <a:pPr algn="ctr">
              <a:lnSpc>
                <a:spcPts val="7275"/>
              </a:lnSpc>
            </a:pPr>
            <a:r>
              <a:rPr lang="en-US" sz="3199">
                <a:solidFill>
                  <a:srgbClr val="000000"/>
                </a:solidFill>
                <a:latin typeface="Arimo Bold"/>
              </a:rPr>
              <a:t>Invert the mask to save the results: </a:t>
            </a:r>
            <a:r>
              <a:rPr lang="en-US" sz="3199">
                <a:solidFill>
                  <a:srgbClr val="000000"/>
                </a:solidFill>
                <a:latin typeface="Arimo"/>
              </a:rPr>
              <a:t>The final image (final.jpg) and the mask</a:t>
            </a:r>
          </a:p>
          <a:p>
            <a:pPr algn="ctr">
              <a:lnSpc>
                <a:spcPts val="1599"/>
              </a:lnSpc>
            </a:pPr>
            <a:r>
              <a:rPr lang="en-US" sz="3199">
                <a:solidFill>
                  <a:srgbClr val="000000"/>
                </a:solidFill>
                <a:latin typeface="Arimo"/>
              </a:rPr>
              <a:t>(mask.jpg) are saved to disk.</a:t>
            </a:r>
          </a:p>
        </p:txBody>
      </p:sp>
      <p:sp>
        <p:nvSpPr>
          <p:cNvPr id="15" name="TextBox 15"/>
          <p:cNvSpPr txBox="1"/>
          <p:nvPr/>
        </p:nvSpPr>
        <p:spPr>
          <a:xfrm>
            <a:off x="9535420" y="3510563"/>
            <a:ext cx="8105213" cy="564918"/>
          </a:xfrm>
          <a:prstGeom prst="rect">
            <a:avLst/>
          </a:prstGeom>
        </p:spPr>
        <p:txBody>
          <a:bodyPr lIns="0" tIns="0" rIns="0" bIns="0" rtlCol="0" anchor="t">
            <a:spAutoFit/>
          </a:bodyPr>
          <a:lstStyle/>
          <a:p>
            <a:pPr algn="l">
              <a:lnSpc>
                <a:spcPts val="4479"/>
              </a:lnSpc>
            </a:pPr>
            <a:r>
              <a:rPr lang="en-US" sz="3199">
                <a:solidFill>
                  <a:srgbClr val="000000"/>
                </a:solidFill>
                <a:latin typeface="Arimo Bold"/>
              </a:rPr>
              <a:t>Apply the mask to the white background:</a:t>
            </a:r>
          </a:p>
        </p:txBody>
      </p:sp>
      <p:sp>
        <p:nvSpPr>
          <p:cNvPr id="16" name="TextBox 16"/>
          <p:cNvSpPr txBox="1"/>
          <p:nvPr/>
        </p:nvSpPr>
        <p:spPr>
          <a:xfrm>
            <a:off x="10094909" y="4473759"/>
            <a:ext cx="7194023" cy="1382763"/>
          </a:xfrm>
          <a:prstGeom prst="rect">
            <a:avLst/>
          </a:prstGeom>
        </p:spPr>
        <p:txBody>
          <a:bodyPr lIns="0" tIns="0" rIns="0" bIns="0" rtlCol="0" anchor="t">
            <a:spAutoFit/>
          </a:bodyPr>
          <a:lstStyle/>
          <a:p>
            <a:pPr algn="ctr">
              <a:lnSpc>
                <a:spcPts val="3600"/>
              </a:lnSpc>
            </a:pPr>
            <a:r>
              <a:rPr lang="en-US" sz="3000">
                <a:solidFill>
                  <a:srgbClr val="000000"/>
                </a:solidFill>
                <a:latin typeface="Arimo"/>
              </a:rPr>
              <a:t>The mask is inverted (again) and applied to the white background, turning the white areas of the original image into white.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7076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44029" y="5282394"/>
            <a:ext cx="9143971" cy="5000530"/>
            <a:chOff x="0" y="0"/>
            <a:chExt cx="9143975" cy="5000523"/>
          </a:xfrm>
        </p:grpSpPr>
        <p:sp>
          <p:nvSpPr>
            <p:cNvPr id="3" name="Freeform 3"/>
            <p:cNvSpPr/>
            <p:nvPr/>
          </p:nvSpPr>
          <p:spPr>
            <a:xfrm>
              <a:off x="3302" y="426593"/>
              <a:ext cx="9140698" cy="4573905"/>
            </a:xfrm>
            <a:custGeom>
              <a:avLst/>
              <a:gdLst/>
              <a:ahLst/>
              <a:cxnLst/>
              <a:rect l="l" t="t" r="r" b="b"/>
              <a:pathLst>
                <a:path w="9140698" h="4573905">
                  <a:moveTo>
                    <a:pt x="9140698" y="0"/>
                  </a:moveTo>
                  <a:cubicBezTo>
                    <a:pt x="8916797" y="398145"/>
                    <a:pt x="8677148" y="1054100"/>
                    <a:pt x="8846312" y="1878838"/>
                  </a:cubicBezTo>
                  <a:cubicBezTo>
                    <a:pt x="9119743" y="3218434"/>
                    <a:pt x="8918956" y="3907790"/>
                    <a:pt x="7954264" y="3907790"/>
                  </a:cubicBezTo>
                  <a:lnTo>
                    <a:pt x="7837297" y="3904615"/>
                  </a:lnTo>
                  <a:cubicBezTo>
                    <a:pt x="7374382" y="3880612"/>
                    <a:pt x="6941312" y="3769995"/>
                    <a:pt x="6460871" y="3769995"/>
                  </a:cubicBezTo>
                  <a:cubicBezTo>
                    <a:pt x="6150991" y="3769995"/>
                    <a:pt x="5821426" y="3815969"/>
                    <a:pt x="5451348" y="3960749"/>
                  </a:cubicBezTo>
                  <a:cubicBezTo>
                    <a:pt x="5008499" y="4133722"/>
                    <a:pt x="4618736" y="4207383"/>
                    <a:pt x="4171315" y="4207383"/>
                  </a:cubicBezTo>
                  <a:cubicBezTo>
                    <a:pt x="3663696" y="4207383"/>
                    <a:pt x="3081909" y="4112641"/>
                    <a:pt x="2264410" y="3960749"/>
                  </a:cubicBezTo>
                  <a:cubicBezTo>
                    <a:pt x="2053590" y="3921378"/>
                    <a:pt x="1858010" y="3904360"/>
                    <a:pt x="1677416" y="3904360"/>
                  </a:cubicBezTo>
                  <a:cubicBezTo>
                    <a:pt x="590804" y="3904488"/>
                    <a:pt x="46482" y="4518914"/>
                    <a:pt x="0" y="4573905"/>
                  </a:cubicBezTo>
                  <a:lnTo>
                    <a:pt x="9140698" y="4573905"/>
                  </a:lnTo>
                  <a:lnTo>
                    <a:pt x="9140698" y="0"/>
                  </a:lnTo>
                  <a:close/>
                </a:path>
              </a:pathLst>
            </a:custGeom>
            <a:solidFill>
              <a:srgbClr val="CAE8FF"/>
            </a:solidFill>
          </p:spPr>
        </p:sp>
      </p:grpSp>
      <p:sp>
        <p:nvSpPr>
          <p:cNvPr id="4" name="Freeform 4"/>
          <p:cNvSpPr/>
          <p:nvPr/>
        </p:nvSpPr>
        <p:spPr>
          <a:xfrm>
            <a:off x="9524667" y="2353437"/>
            <a:ext cx="7734300" cy="4772025"/>
          </a:xfrm>
          <a:custGeom>
            <a:avLst/>
            <a:gdLst/>
            <a:ahLst/>
            <a:cxnLst/>
            <a:rect l="l" t="t" r="r" b="b"/>
            <a:pathLst>
              <a:path w="7734300" h="4772025">
                <a:moveTo>
                  <a:pt x="0" y="0"/>
                </a:moveTo>
                <a:lnTo>
                  <a:pt x="7734300" y="0"/>
                </a:lnTo>
                <a:lnTo>
                  <a:pt x="7734300" y="4772025"/>
                </a:lnTo>
                <a:lnTo>
                  <a:pt x="0" y="4772025"/>
                </a:lnTo>
                <a:lnTo>
                  <a:pt x="0" y="0"/>
                </a:lnTo>
                <a:close/>
              </a:path>
            </a:pathLst>
          </a:custGeom>
          <a:blipFill>
            <a:blip r:embed="rId2"/>
            <a:stretch>
              <a:fillRect l="-11996" t="-6077" r="-7461" b="-110"/>
            </a:stretch>
          </a:blipFill>
        </p:spPr>
      </p:sp>
      <p:sp>
        <p:nvSpPr>
          <p:cNvPr id="5" name="Freeform 5"/>
          <p:cNvSpPr/>
          <p:nvPr/>
        </p:nvSpPr>
        <p:spPr>
          <a:xfrm>
            <a:off x="510197" y="2353437"/>
            <a:ext cx="7496175" cy="4610100"/>
          </a:xfrm>
          <a:custGeom>
            <a:avLst/>
            <a:gdLst/>
            <a:ahLst/>
            <a:cxnLst/>
            <a:rect l="l" t="t" r="r" b="b"/>
            <a:pathLst>
              <a:path w="7496175" h="4610100">
                <a:moveTo>
                  <a:pt x="0" y="0"/>
                </a:moveTo>
                <a:lnTo>
                  <a:pt x="7496175" y="0"/>
                </a:lnTo>
                <a:lnTo>
                  <a:pt x="7496175" y="4610100"/>
                </a:lnTo>
                <a:lnTo>
                  <a:pt x="0" y="4610100"/>
                </a:lnTo>
                <a:lnTo>
                  <a:pt x="0" y="0"/>
                </a:lnTo>
                <a:close/>
              </a:path>
            </a:pathLst>
          </a:custGeom>
          <a:blipFill>
            <a:blip r:embed="rId3"/>
            <a:stretch>
              <a:fillRect l="-4265" t="-3863" r="-5010" b="-12458"/>
            </a:stretch>
          </a:blipFill>
        </p:spPr>
      </p:sp>
      <p:sp>
        <p:nvSpPr>
          <p:cNvPr id="6" name="TextBox 6"/>
          <p:cNvSpPr txBox="1"/>
          <p:nvPr/>
        </p:nvSpPr>
        <p:spPr>
          <a:xfrm>
            <a:off x="3275352" y="7969758"/>
            <a:ext cx="1735912" cy="826770"/>
          </a:xfrm>
          <a:prstGeom prst="rect">
            <a:avLst/>
          </a:prstGeom>
        </p:spPr>
        <p:txBody>
          <a:bodyPr lIns="0" tIns="0" rIns="0" bIns="0" rtlCol="0" anchor="t">
            <a:spAutoFit/>
          </a:bodyPr>
          <a:lstStyle/>
          <a:p>
            <a:pPr algn="l">
              <a:lnSpc>
                <a:spcPts val="6719"/>
              </a:lnSpc>
            </a:pPr>
            <a:r>
              <a:rPr lang="en-US" sz="4800" spc="43">
                <a:solidFill>
                  <a:srgbClr val="FFFFFF"/>
                </a:solidFill>
                <a:latin typeface="TT Rounds Condensed Bold"/>
              </a:rPr>
              <a:t>Before</a:t>
            </a:r>
          </a:p>
        </p:txBody>
      </p:sp>
      <p:sp>
        <p:nvSpPr>
          <p:cNvPr id="7" name="TextBox 7"/>
          <p:cNvSpPr txBox="1"/>
          <p:nvPr/>
        </p:nvSpPr>
        <p:spPr>
          <a:xfrm>
            <a:off x="12778740" y="7969758"/>
            <a:ext cx="1350797" cy="826770"/>
          </a:xfrm>
          <a:prstGeom prst="rect">
            <a:avLst/>
          </a:prstGeom>
        </p:spPr>
        <p:txBody>
          <a:bodyPr lIns="0" tIns="0" rIns="0" bIns="0" rtlCol="0" anchor="t">
            <a:spAutoFit/>
          </a:bodyPr>
          <a:lstStyle/>
          <a:p>
            <a:pPr algn="l">
              <a:lnSpc>
                <a:spcPts val="6719"/>
              </a:lnSpc>
            </a:pPr>
            <a:r>
              <a:rPr lang="en-US" sz="4800" spc="43">
                <a:solidFill>
                  <a:srgbClr val="FFFFFF"/>
                </a:solidFill>
                <a:latin typeface="TT Rounds Condensed Bold"/>
              </a:rPr>
              <a:t>After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2429666" y="-1116511"/>
            <a:ext cx="8810415" cy="5275164"/>
          </a:xfrm>
          <a:custGeom>
            <a:avLst/>
            <a:gdLst/>
            <a:ahLst/>
            <a:cxnLst/>
            <a:rect l="l" t="t" r="r" b="b"/>
            <a:pathLst>
              <a:path w="8810415" h="5275164">
                <a:moveTo>
                  <a:pt x="0" y="0"/>
                </a:moveTo>
                <a:lnTo>
                  <a:pt x="8810416" y="0"/>
                </a:lnTo>
                <a:lnTo>
                  <a:pt x="8810416" y="5275164"/>
                </a:lnTo>
                <a:lnTo>
                  <a:pt x="0" y="5275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02828" y="6086475"/>
            <a:ext cx="4414418" cy="2025253"/>
          </a:xfrm>
          <a:custGeom>
            <a:avLst/>
            <a:gdLst/>
            <a:ahLst/>
            <a:cxnLst/>
            <a:rect l="l" t="t" r="r" b="b"/>
            <a:pathLst>
              <a:path w="4414418" h="2025253">
                <a:moveTo>
                  <a:pt x="0" y="0"/>
                </a:moveTo>
                <a:lnTo>
                  <a:pt x="4414419" y="0"/>
                </a:lnTo>
                <a:lnTo>
                  <a:pt x="4414419" y="2025253"/>
                </a:lnTo>
                <a:lnTo>
                  <a:pt x="0" y="2025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06864" y="5816660"/>
            <a:ext cx="6505670" cy="5453482"/>
          </a:xfrm>
          <a:custGeom>
            <a:avLst/>
            <a:gdLst/>
            <a:ahLst/>
            <a:cxnLst/>
            <a:rect l="l" t="t" r="r" b="b"/>
            <a:pathLst>
              <a:path w="6505670" h="5453482">
                <a:moveTo>
                  <a:pt x="0" y="0"/>
                </a:moveTo>
                <a:lnTo>
                  <a:pt x="6505671" y="0"/>
                </a:lnTo>
                <a:lnTo>
                  <a:pt x="6505671" y="5453482"/>
                </a:lnTo>
                <a:lnTo>
                  <a:pt x="0" y="545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915164" y="2782129"/>
            <a:ext cx="2435247" cy="634308"/>
          </a:xfrm>
          <a:prstGeom prst="rect">
            <a:avLst/>
          </a:prstGeom>
        </p:spPr>
        <p:txBody>
          <a:bodyPr lIns="0" tIns="0" rIns="0" bIns="0" rtlCol="0" anchor="t">
            <a:spAutoFit/>
          </a:bodyPr>
          <a:lstStyle/>
          <a:p>
            <a:pPr algn="l">
              <a:lnSpc>
                <a:spcPts val="5038"/>
              </a:lnSpc>
            </a:pPr>
            <a:r>
              <a:rPr lang="en-US" sz="3599">
                <a:solidFill>
                  <a:srgbClr val="FDF7FA"/>
                </a:solidFill>
                <a:latin typeface="Arimo Bold"/>
              </a:rPr>
              <a:t>3. Resizing</a:t>
            </a:r>
          </a:p>
        </p:txBody>
      </p:sp>
      <p:sp>
        <p:nvSpPr>
          <p:cNvPr id="6" name="TextBox 6"/>
          <p:cNvSpPr txBox="1"/>
          <p:nvPr/>
        </p:nvSpPr>
        <p:spPr>
          <a:xfrm>
            <a:off x="2115750" y="4429525"/>
            <a:ext cx="14490344" cy="1513418"/>
          </a:xfrm>
          <a:prstGeom prst="rect">
            <a:avLst/>
          </a:prstGeom>
        </p:spPr>
        <p:txBody>
          <a:bodyPr lIns="0" tIns="0" rIns="0" bIns="0" rtlCol="0" anchor="t">
            <a:spAutoFit/>
          </a:bodyPr>
          <a:lstStyle/>
          <a:p>
            <a:pPr algn="l">
              <a:lnSpc>
                <a:spcPts val="3900"/>
              </a:lnSpc>
            </a:pPr>
            <a:r>
              <a:rPr lang="en-US" sz="3300">
                <a:solidFill>
                  <a:srgbClr val="050571"/>
                </a:solidFill>
                <a:latin typeface="Arimo Bold"/>
              </a:rPr>
              <a:t>Image resizing adjusts the dimensions of an image for consistency and efficiency in machine learning models, enhancing performance and resource management.</a:t>
            </a:r>
          </a:p>
        </p:txBody>
      </p:sp>
      <p:sp>
        <p:nvSpPr>
          <p:cNvPr id="7" name="TextBox 7"/>
          <p:cNvSpPr txBox="1"/>
          <p:nvPr/>
        </p:nvSpPr>
        <p:spPr>
          <a:xfrm>
            <a:off x="2407396" y="8445503"/>
            <a:ext cx="14562353" cy="1513418"/>
          </a:xfrm>
          <a:prstGeom prst="rect">
            <a:avLst/>
          </a:prstGeom>
        </p:spPr>
        <p:txBody>
          <a:bodyPr lIns="0" tIns="0" rIns="0" bIns="0" rtlCol="0" anchor="t">
            <a:spAutoFit/>
          </a:bodyPr>
          <a:lstStyle/>
          <a:p>
            <a:pPr algn="l">
              <a:lnSpc>
                <a:spcPts val="3900"/>
              </a:lnSpc>
            </a:pPr>
            <a:r>
              <a:rPr lang="en-US" sz="3300">
                <a:solidFill>
                  <a:srgbClr val="050571"/>
                </a:solidFill>
                <a:latin typeface="Arimo Bold"/>
              </a:rPr>
              <a:t>Rescaling is adjusting data to a common scale, crucial for equal feature influence in machine learning. It enhances algorithm performance and ensures fair analysis.</a:t>
            </a:r>
          </a:p>
        </p:txBody>
      </p:sp>
      <p:sp>
        <p:nvSpPr>
          <p:cNvPr id="8" name="TextBox 8"/>
          <p:cNvSpPr txBox="1"/>
          <p:nvPr/>
        </p:nvSpPr>
        <p:spPr>
          <a:xfrm>
            <a:off x="2683326" y="6915293"/>
            <a:ext cx="2570074" cy="594912"/>
          </a:xfrm>
          <a:prstGeom prst="rect">
            <a:avLst/>
          </a:prstGeom>
        </p:spPr>
        <p:txBody>
          <a:bodyPr lIns="0" tIns="0" rIns="0" bIns="0" rtlCol="0" anchor="t">
            <a:spAutoFit/>
          </a:bodyPr>
          <a:lstStyle/>
          <a:p>
            <a:pPr algn="l">
              <a:lnSpc>
                <a:spcPts val="4759"/>
              </a:lnSpc>
            </a:pPr>
            <a:r>
              <a:rPr lang="en-US" sz="3399">
                <a:solidFill>
                  <a:srgbClr val="FDF7FA"/>
                </a:solidFill>
                <a:latin typeface="Arimo Bold"/>
              </a:rPr>
              <a:t>4. Rescaling</a:t>
            </a:r>
          </a:p>
        </p:txBody>
      </p:sp>
      <p:sp>
        <p:nvSpPr>
          <p:cNvPr id="9" name="TextBox 9"/>
          <p:cNvSpPr txBox="1"/>
          <p:nvPr/>
        </p:nvSpPr>
        <p:spPr>
          <a:xfrm>
            <a:off x="5770007" y="409956"/>
            <a:ext cx="5764444" cy="763695"/>
          </a:xfrm>
          <a:prstGeom prst="rect">
            <a:avLst/>
          </a:prstGeom>
        </p:spPr>
        <p:txBody>
          <a:bodyPr lIns="0" tIns="0" rIns="0" bIns="0" rtlCol="0" anchor="t">
            <a:spAutoFit/>
          </a:bodyPr>
          <a:lstStyle/>
          <a:p>
            <a:pPr algn="l">
              <a:lnSpc>
                <a:spcPts val="6159"/>
              </a:lnSpc>
            </a:pPr>
            <a:r>
              <a:rPr lang="en-US" sz="4399">
                <a:solidFill>
                  <a:srgbClr val="050571"/>
                </a:solidFill>
                <a:latin typeface="Arimo Bold"/>
              </a:rPr>
              <a:t>Image Preprocessing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7076B"/>
        </a:solidFill>
        <a:effectLst/>
      </p:bgPr>
    </p:bg>
    <p:spTree>
      <p:nvGrpSpPr>
        <p:cNvPr id="1" name=""/>
        <p:cNvGrpSpPr/>
        <p:nvPr/>
      </p:nvGrpSpPr>
      <p:grpSpPr>
        <a:xfrm>
          <a:off x="0" y="0"/>
          <a:ext cx="0" cy="0"/>
          <a:chOff x="0" y="0"/>
          <a:chExt cx="0" cy="0"/>
        </a:xfrm>
      </p:grpSpPr>
      <p:sp>
        <p:nvSpPr>
          <p:cNvPr id="2" name="Freeform 2"/>
          <p:cNvSpPr/>
          <p:nvPr/>
        </p:nvSpPr>
        <p:spPr>
          <a:xfrm>
            <a:off x="1028700" y="2304478"/>
            <a:ext cx="6728127" cy="2095376"/>
          </a:xfrm>
          <a:custGeom>
            <a:avLst/>
            <a:gdLst/>
            <a:ahLst/>
            <a:cxnLst/>
            <a:rect l="l" t="t" r="r" b="b"/>
            <a:pathLst>
              <a:path w="6728127" h="2095376">
                <a:moveTo>
                  <a:pt x="0" y="0"/>
                </a:moveTo>
                <a:lnTo>
                  <a:pt x="6728127" y="0"/>
                </a:lnTo>
                <a:lnTo>
                  <a:pt x="6728127" y="2095377"/>
                </a:lnTo>
                <a:lnTo>
                  <a:pt x="0" y="2095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8842524" y="5311740"/>
            <a:ext cx="9445323" cy="4975260"/>
            <a:chOff x="0" y="0"/>
            <a:chExt cx="9445320" cy="4975250"/>
          </a:xfrm>
        </p:grpSpPr>
        <p:sp>
          <p:nvSpPr>
            <p:cNvPr id="4" name="Freeform 4"/>
            <p:cNvSpPr/>
            <p:nvPr/>
          </p:nvSpPr>
          <p:spPr>
            <a:xfrm>
              <a:off x="25908" y="0"/>
              <a:ext cx="9419463" cy="4975225"/>
            </a:xfrm>
            <a:custGeom>
              <a:avLst/>
              <a:gdLst/>
              <a:ahLst/>
              <a:cxnLst/>
              <a:rect l="l" t="t" r="r" b="b"/>
              <a:pathLst>
                <a:path w="9419463" h="4975225">
                  <a:moveTo>
                    <a:pt x="9419463" y="0"/>
                  </a:moveTo>
                  <a:cubicBezTo>
                    <a:pt x="9419463" y="0"/>
                    <a:pt x="8537955" y="911860"/>
                    <a:pt x="8823706" y="2305431"/>
                  </a:cubicBezTo>
                  <a:cubicBezTo>
                    <a:pt x="9097137" y="3645027"/>
                    <a:pt x="8896350" y="4334383"/>
                    <a:pt x="7931658" y="4334383"/>
                  </a:cubicBezTo>
                  <a:lnTo>
                    <a:pt x="7814691" y="4331208"/>
                  </a:lnTo>
                  <a:cubicBezTo>
                    <a:pt x="7351776" y="4307205"/>
                    <a:pt x="6918706" y="4196588"/>
                    <a:pt x="6438265" y="4196588"/>
                  </a:cubicBezTo>
                  <a:cubicBezTo>
                    <a:pt x="6128385" y="4196588"/>
                    <a:pt x="5798820" y="4242562"/>
                    <a:pt x="5428742" y="4387342"/>
                  </a:cubicBezTo>
                  <a:cubicBezTo>
                    <a:pt x="4985893" y="4560315"/>
                    <a:pt x="4596130" y="4633976"/>
                    <a:pt x="4148709" y="4633976"/>
                  </a:cubicBezTo>
                  <a:cubicBezTo>
                    <a:pt x="3641090" y="4633976"/>
                    <a:pt x="3059303" y="4539234"/>
                    <a:pt x="2241804" y="4387342"/>
                  </a:cubicBezTo>
                  <a:cubicBezTo>
                    <a:pt x="2030984" y="4347971"/>
                    <a:pt x="1835404" y="4330953"/>
                    <a:pt x="1654810" y="4330953"/>
                  </a:cubicBezTo>
                  <a:cubicBezTo>
                    <a:pt x="660273" y="4331081"/>
                    <a:pt x="120015" y="4845812"/>
                    <a:pt x="0" y="4975225"/>
                  </a:cubicBezTo>
                  <a:lnTo>
                    <a:pt x="9419463" y="4975225"/>
                  </a:lnTo>
                  <a:lnTo>
                    <a:pt x="9419463" y="0"/>
                  </a:lnTo>
                  <a:close/>
                </a:path>
              </a:pathLst>
            </a:custGeom>
            <a:solidFill>
              <a:srgbClr val="CAE8FF"/>
            </a:solidFill>
          </p:spPr>
        </p:sp>
      </p:grpSp>
      <p:sp>
        <p:nvSpPr>
          <p:cNvPr id="5" name="TextBox 5"/>
          <p:cNvSpPr txBox="1"/>
          <p:nvPr/>
        </p:nvSpPr>
        <p:spPr>
          <a:xfrm>
            <a:off x="5666337" y="683457"/>
            <a:ext cx="5633904" cy="748751"/>
          </a:xfrm>
          <a:prstGeom prst="rect">
            <a:avLst/>
          </a:prstGeom>
        </p:spPr>
        <p:txBody>
          <a:bodyPr lIns="0" tIns="0" rIns="0" bIns="0" rtlCol="0" anchor="t">
            <a:spAutoFit/>
          </a:bodyPr>
          <a:lstStyle/>
          <a:p>
            <a:pPr algn="l">
              <a:lnSpc>
                <a:spcPts val="6019"/>
              </a:lnSpc>
            </a:pPr>
            <a:r>
              <a:rPr lang="en-US" sz="4299">
                <a:solidFill>
                  <a:srgbClr val="CAE8FF"/>
                </a:solidFill>
                <a:latin typeface="Arimo Bold"/>
              </a:rPr>
              <a:t>Image Preprocessing</a:t>
            </a:r>
          </a:p>
        </p:txBody>
      </p:sp>
      <p:sp>
        <p:nvSpPr>
          <p:cNvPr id="6" name="TextBox 6"/>
          <p:cNvSpPr txBox="1"/>
          <p:nvPr/>
        </p:nvSpPr>
        <p:spPr>
          <a:xfrm>
            <a:off x="2094586" y="3081499"/>
            <a:ext cx="4922015" cy="664302"/>
          </a:xfrm>
          <a:prstGeom prst="rect">
            <a:avLst/>
          </a:prstGeom>
        </p:spPr>
        <p:txBody>
          <a:bodyPr lIns="0" tIns="0" rIns="0" bIns="0" rtlCol="0" anchor="t">
            <a:spAutoFit/>
          </a:bodyPr>
          <a:lstStyle/>
          <a:p>
            <a:pPr algn="l">
              <a:lnSpc>
                <a:spcPts val="5319"/>
              </a:lnSpc>
            </a:pPr>
            <a:r>
              <a:rPr lang="en-US" sz="3799">
                <a:solidFill>
                  <a:srgbClr val="050571"/>
                </a:solidFill>
                <a:latin typeface="Arimo Bold"/>
              </a:rPr>
              <a:t>5.Data Augmentation</a:t>
            </a:r>
          </a:p>
        </p:txBody>
      </p:sp>
      <p:sp>
        <p:nvSpPr>
          <p:cNvPr id="7" name="TextBox 7"/>
          <p:cNvSpPr txBox="1"/>
          <p:nvPr/>
        </p:nvSpPr>
        <p:spPr>
          <a:xfrm>
            <a:off x="933888" y="5233730"/>
            <a:ext cx="16748512" cy="1876311"/>
          </a:xfrm>
          <a:prstGeom prst="rect">
            <a:avLst/>
          </a:prstGeom>
        </p:spPr>
        <p:txBody>
          <a:bodyPr lIns="0" tIns="0" rIns="0" bIns="0" rtlCol="0" anchor="t">
            <a:spAutoFit/>
          </a:bodyPr>
          <a:lstStyle/>
          <a:p>
            <a:pPr algn="ctr">
              <a:lnSpc>
                <a:spcPts val="3676"/>
              </a:lnSpc>
            </a:pPr>
            <a:r>
              <a:rPr lang="en-US" sz="3115">
                <a:solidFill>
                  <a:srgbClr val="C0E5F3"/>
                </a:solidFill>
                <a:latin typeface="Arimo Bold"/>
              </a:rPr>
              <a:t>Deep learning technique requires much more training data than other machine learning approaches. In case where the data consists of images and not much data is available, image augmentation can be applied to increase the number of training examples and to avoid over fitting.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5" y="0"/>
            <a:ext cx="3549834" cy="3757079"/>
            <a:chOff x="0" y="0"/>
            <a:chExt cx="3549840" cy="3757079"/>
          </a:xfrm>
        </p:grpSpPr>
        <p:sp>
          <p:nvSpPr>
            <p:cNvPr id="3" name="Freeform 3"/>
            <p:cNvSpPr/>
            <p:nvPr/>
          </p:nvSpPr>
          <p:spPr>
            <a:xfrm>
              <a:off x="25654" y="0"/>
              <a:ext cx="3600958" cy="3757041"/>
            </a:xfrm>
            <a:custGeom>
              <a:avLst/>
              <a:gdLst/>
              <a:ahLst/>
              <a:cxnLst/>
              <a:rect l="l" t="t" r="r" b="b"/>
              <a:pathLst>
                <a:path w="3600958" h="3757041">
                  <a:moveTo>
                    <a:pt x="1143" y="0"/>
                  </a:moveTo>
                  <a:lnTo>
                    <a:pt x="0" y="3757041"/>
                  </a:lnTo>
                  <a:cubicBezTo>
                    <a:pt x="153035" y="3757041"/>
                    <a:pt x="291465" y="3671316"/>
                    <a:pt x="406527" y="3569843"/>
                  </a:cubicBezTo>
                  <a:cubicBezTo>
                    <a:pt x="520446" y="3468116"/>
                    <a:pt x="620776" y="3349498"/>
                    <a:pt x="745744" y="3263773"/>
                  </a:cubicBezTo>
                  <a:cubicBezTo>
                    <a:pt x="950976" y="3121914"/>
                    <a:pt x="1197610" y="3079750"/>
                    <a:pt x="1450340" y="3079750"/>
                  </a:cubicBezTo>
                  <a:cubicBezTo>
                    <a:pt x="1603248" y="3079750"/>
                    <a:pt x="1758188" y="3095117"/>
                    <a:pt x="1907667" y="3113151"/>
                  </a:cubicBezTo>
                  <a:cubicBezTo>
                    <a:pt x="2080768" y="3133471"/>
                    <a:pt x="2260219" y="3154045"/>
                    <a:pt x="2436241" y="3154045"/>
                  </a:cubicBezTo>
                  <a:cubicBezTo>
                    <a:pt x="2663444" y="3154045"/>
                    <a:pt x="2884805" y="3119755"/>
                    <a:pt x="3079369" y="3006598"/>
                  </a:cubicBezTo>
                  <a:cubicBezTo>
                    <a:pt x="3468624" y="2781300"/>
                    <a:pt x="3600958" y="2314956"/>
                    <a:pt x="3482213" y="1897380"/>
                  </a:cubicBezTo>
                  <a:cubicBezTo>
                    <a:pt x="3387979" y="1565656"/>
                    <a:pt x="3171190" y="1346454"/>
                    <a:pt x="2955671" y="1091819"/>
                  </a:cubicBezTo>
                  <a:cubicBezTo>
                    <a:pt x="2757424" y="858012"/>
                    <a:pt x="2604262" y="494284"/>
                    <a:pt x="2718181" y="190627"/>
                  </a:cubicBezTo>
                  <a:cubicBezTo>
                    <a:pt x="2744343" y="119888"/>
                    <a:pt x="2785110" y="55499"/>
                    <a:pt x="2835910" y="127"/>
                  </a:cubicBezTo>
                  <a:close/>
                </a:path>
              </a:pathLst>
            </a:custGeom>
            <a:solidFill>
              <a:srgbClr val="050571"/>
            </a:solidFill>
          </p:spPr>
        </p:sp>
      </p:grpSp>
      <p:grpSp>
        <p:nvGrpSpPr>
          <p:cNvPr id="4" name="Group 4"/>
          <p:cNvGrpSpPr>
            <a:grpSpLocks noChangeAspect="1"/>
          </p:cNvGrpSpPr>
          <p:nvPr/>
        </p:nvGrpSpPr>
        <p:grpSpPr>
          <a:xfrm>
            <a:off x="5387912" y="985838"/>
            <a:ext cx="152400" cy="152400"/>
            <a:chOff x="0" y="0"/>
            <a:chExt cx="152400" cy="152400"/>
          </a:xfrm>
        </p:grpSpPr>
        <p:sp>
          <p:nvSpPr>
            <p:cNvPr id="5" name="Freeform 5"/>
            <p:cNvSpPr/>
            <p:nvPr/>
          </p:nvSpPr>
          <p:spPr>
            <a:xfrm>
              <a:off x="0" y="0"/>
              <a:ext cx="152400" cy="152400"/>
            </a:xfrm>
            <a:custGeom>
              <a:avLst/>
              <a:gdLst/>
              <a:ahLst/>
              <a:cxnLst/>
              <a:rect l="l" t="t" r="r" b="b"/>
              <a:pathLst>
                <a:path w="152400" h="152400">
                  <a:moveTo>
                    <a:pt x="152400" y="76200"/>
                  </a:moveTo>
                  <a:lnTo>
                    <a:pt x="151892" y="86106"/>
                  </a:lnTo>
                  <a:cubicBezTo>
                    <a:pt x="149987" y="95885"/>
                    <a:pt x="148463" y="100711"/>
                    <a:pt x="146558" y="105283"/>
                  </a:cubicBezTo>
                  <a:lnTo>
                    <a:pt x="142240" y="114300"/>
                  </a:lnTo>
                  <a:cubicBezTo>
                    <a:pt x="136652" y="122682"/>
                    <a:pt x="133477" y="126492"/>
                    <a:pt x="129921" y="130048"/>
                  </a:cubicBezTo>
                  <a:lnTo>
                    <a:pt x="122555" y="136779"/>
                  </a:lnTo>
                  <a:cubicBezTo>
                    <a:pt x="114173" y="142367"/>
                    <a:pt x="109855" y="144653"/>
                    <a:pt x="105283" y="146558"/>
                  </a:cubicBezTo>
                  <a:lnTo>
                    <a:pt x="95885" y="149860"/>
                  </a:lnTo>
                  <a:cubicBezTo>
                    <a:pt x="86106" y="151892"/>
                    <a:pt x="81153" y="152400"/>
                    <a:pt x="76200" y="152400"/>
                  </a:cubicBezTo>
                  <a:lnTo>
                    <a:pt x="66294" y="151892"/>
                  </a:lnTo>
                  <a:cubicBezTo>
                    <a:pt x="56515" y="149987"/>
                    <a:pt x="51689" y="148463"/>
                    <a:pt x="47117" y="146558"/>
                  </a:cubicBezTo>
                  <a:lnTo>
                    <a:pt x="38100" y="142240"/>
                  </a:lnTo>
                  <a:cubicBezTo>
                    <a:pt x="29718" y="136652"/>
                    <a:pt x="25908" y="133477"/>
                    <a:pt x="22352" y="129921"/>
                  </a:cubicBezTo>
                  <a:lnTo>
                    <a:pt x="15621" y="122555"/>
                  </a:lnTo>
                  <a:cubicBezTo>
                    <a:pt x="10033" y="114427"/>
                    <a:pt x="7747" y="109982"/>
                    <a:pt x="5842" y="105410"/>
                  </a:cubicBezTo>
                  <a:lnTo>
                    <a:pt x="2413" y="96012"/>
                  </a:lnTo>
                  <a:cubicBezTo>
                    <a:pt x="508" y="86106"/>
                    <a:pt x="0" y="81153"/>
                    <a:pt x="0" y="76200"/>
                  </a:cubicBezTo>
                  <a:lnTo>
                    <a:pt x="508" y="66294"/>
                  </a:lnTo>
                  <a:cubicBezTo>
                    <a:pt x="2413" y="56388"/>
                    <a:pt x="3937" y="51689"/>
                    <a:pt x="5842" y="46990"/>
                  </a:cubicBezTo>
                  <a:lnTo>
                    <a:pt x="10160" y="37973"/>
                  </a:lnTo>
                  <a:cubicBezTo>
                    <a:pt x="15748" y="29591"/>
                    <a:pt x="18923" y="25781"/>
                    <a:pt x="22479" y="22225"/>
                  </a:cubicBezTo>
                  <a:lnTo>
                    <a:pt x="29845" y="15494"/>
                  </a:lnTo>
                  <a:cubicBezTo>
                    <a:pt x="37973" y="10033"/>
                    <a:pt x="42418" y="7747"/>
                    <a:pt x="46990" y="5842"/>
                  </a:cubicBezTo>
                  <a:lnTo>
                    <a:pt x="56388" y="2413"/>
                  </a:lnTo>
                  <a:cubicBezTo>
                    <a:pt x="66294" y="508"/>
                    <a:pt x="71247" y="0"/>
                    <a:pt x="76200" y="0"/>
                  </a:cubicBezTo>
                  <a:lnTo>
                    <a:pt x="86106" y="508"/>
                  </a:lnTo>
                  <a:cubicBezTo>
                    <a:pt x="96012" y="2413"/>
                    <a:pt x="100711" y="3937"/>
                    <a:pt x="105410" y="5842"/>
                  </a:cubicBezTo>
                  <a:lnTo>
                    <a:pt x="114427" y="10160"/>
                  </a:lnTo>
                  <a:cubicBezTo>
                    <a:pt x="122809" y="15748"/>
                    <a:pt x="126619" y="18923"/>
                    <a:pt x="130175" y="22479"/>
                  </a:cubicBezTo>
                  <a:lnTo>
                    <a:pt x="136906" y="29845"/>
                  </a:lnTo>
                  <a:cubicBezTo>
                    <a:pt x="142494" y="38227"/>
                    <a:pt x="144780" y="42545"/>
                    <a:pt x="146685" y="47117"/>
                  </a:cubicBezTo>
                  <a:lnTo>
                    <a:pt x="149987" y="56515"/>
                  </a:lnTo>
                  <a:cubicBezTo>
                    <a:pt x="151892" y="66294"/>
                    <a:pt x="152400" y="71247"/>
                    <a:pt x="152400" y="76327"/>
                  </a:cubicBezTo>
                  <a:close/>
                </a:path>
              </a:pathLst>
            </a:custGeom>
            <a:solidFill>
              <a:srgbClr val="07076B"/>
            </a:solidFill>
          </p:spPr>
        </p:sp>
      </p:grpSp>
      <p:sp>
        <p:nvSpPr>
          <p:cNvPr id="6" name="Freeform 6"/>
          <p:cNvSpPr/>
          <p:nvPr/>
        </p:nvSpPr>
        <p:spPr>
          <a:xfrm>
            <a:off x="396992" y="2154869"/>
            <a:ext cx="17954358" cy="8195634"/>
          </a:xfrm>
          <a:custGeom>
            <a:avLst/>
            <a:gdLst/>
            <a:ahLst/>
            <a:cxnLst/>
            <a:rect l="l" t="t" r="r" b="b"/>
            <a:pathLst>
              <a:path w="17954358" h="8195634">
                <a:moveTo>
                  <a:pt x="0" y="0"/>
                </a:moveTo>
                <a:lnTo>
                  <a:pt x="17954359" y="0"/>
                </a:lnTo>
                <a:lnTo>
                  <a:pt x="17954359" y="8195634"/>
                </a:lnTo>
                <a:lnTo>
                  <a:pt x="0" y="8195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descr="A blue and yellow pencil in a square  Description automatically generated"/>
          <p:cNvSpPr/>
          <p:nvPr/>
        </p:nvSpPr>
        <p:spPr>
          <a:xfrm>
            <a:off x="639232" y="8788403"/>
            <a:ext cx="1238250" cy="1238250"/>
          </a:xfrm>
          <a:custGeom>
            <a:avLst/>
            <a:gdLst/>
            <a:ahLst/>
            <a:cxnLst/>
            <a:rect l="l" t="t" r="r" b="b"/>
            <a:pathLst>
              <a:path w="1238250" h="1238250">
                <a:moveTo>
                  <a:pt x="0" y="0"/>
                </a:moveTo>
                <a:lnTo>
                  <a:pt x="1238250" y="0"/>
                </a:lnTo>
                <a:lnTo>
                  <a:pt x="1238250" y="1238250"/>
                </a:lnTo>
                <a:lnTo>
                  <a:pt x="0" y="1238250"/>
                </a:lnTo>
                <a:lnTo>
                  <a:pt x="0" y="0"/>
                </a:lnTo>
                <a:close/>
              </a:path>
            </a:pathLst>
          </a:custGeom>
          <a:blipFill>
            <a:blip r:embed="rId4"/>
            <a:stretch>
              <a:fillRect/>
            </a:stretch>
          </a:blipFill>
        </p:spPr>
      </p:sp>
      <p:sp>
        <p:nvSpPr>
          <p:cNvPr id="8" name="TextBox 8"/>
          <p:cNvSpPr txBox="1"/>
          <p:nvPr/>
        </p:nvSpPr>
        <p:spPr>
          <a:xfrm>
            <a:off x="5758939" y="717375"/>
            <a:ext cx="8998191" cy="709232"/>
          </a:xfrm>
          <a:prstGeom prst="rect">
            <a:avLst/>
          </a:prstGeom>
        </p:spPr>
        <p:txBody>
          <a:bodyPr lIns="0" tIns="0" rIns="0" bIns="0" rtlCol="0" anchor="t">
            <a:spAutoFit/>
          </a:bodyPr>
          <a:lstStyle/>
          <a:p>
            <a:pPr algn="l">
              <a:lnSpc>
                <a:spcPts val="5739"/>
              </a:lnSpc>
            </a:pPr>
            <a:r>
              <a:rPr lang="en-US" sz="4099">
                <a:solidFill>
                  <a:srgbClr val="07076B"/>
                </a:solidFill>
                <a:latin typeface="Arimo Bold"/>
              </a:rPr>
              <a:t>Techniques for Data Augmentation:</a:t>
            </a:r>
          </a:p>
        </p:txBody>
      </p:sp>
      <p:sp>
        <p:nvSpPr>
          <p:cNvPr id="9" name="TextBox 9"/>
          <p:cNvSpPr txBox="1"/>
          <p:nvPr/>
        </p:nvSpPr>
        <p:spPr>
          <a:xfrm>
            <a:off x="779307" y="5027362"/>
            <a:ext cx="2080031" cy="594912"/>
          </a:xfrm>
          <a:prstGeom prst="rect">
            <a:avLst/>
          </a:prstGeom>
        </p:spPr>
        <p:txBody>
          <a:bodyPr lIns="0" tIns="0" rIns="0" bIns="0" rtlCol="0" anchor="t">
            <a:spAutoFit/>
          </a:bodyPr>
          <a:lstStyle/>
          <a:p>
            <a:pPr algn="l">
              <a:lnSpc>
                <a:spcPts val="4759"/>
              </a:lnSpc>
            </a:pPr>
            <a:r>
              <a:rPr lang="en-US" sz="3399">
                <a:solidFill>
                  <a:srgbClr val="005AC4"/>
                </a:solidFill>
                <a:latin typeface="Arimo"/>
              </a:rPr>
              <a:t>Two ways</a:t>
            </a:r>
            <a:r>
              <a:rPr lang="en-US" sz="3399">
                <a:solidFill>
                  <a:srgbClr val="89BFFF"/>
                </a:solidFill>
                <a:latin typeface="Arimo"/>
              </a:rPr>
              <a:t> </a:t>
            </a:r>
          </a:p>
        </p:txBody>
      </p:sp>
      <p:sp>
        <p:nvSpPr>
          <p:cNvPr id="10" name="TextBox 10"/>
          <p:cNvSpPr txBox="1"/>
          <p:nvPr/>
        </p:nvSpPr>
        <p:spPr>
          <a:xfrm>
            <a:off x="7111117" y="7330516"/>
            <a:ext cx="4896717" cy="594912"/>
          </a:xfrm>
          <a:prstGeom prst="rect">
            <a:avLst/>
          </a:prstGeom>
        </p:spPr>
        <p:txBody>
          <a:bodyPr lIns="0" tIns="0" rIns="0" bIns="0" rtlCol="0" anchor="t">
            <a:spAutoFit/>
          </a:bodyPr>
          <a:lstStyle/>
          <a:p>
            <a:pPr algn="l">
              <a:lnSpc>
                <a:spcPts val="4759"/>
              </a:lnSpc>
            </a:pPr>
            <a:r>
              <a:rPr lang="en-US" sz="3399">
                <a:solidFill>
                  <a:srgbClr val="005AC4"/>
                </a:solidFill>
                <a:latin typeface="Arimo"/>
              </a:rPr>
              <a:t>Deep learning advanced </a:t>
            </a:r>
          </a:p>
        </p:txBody>
      </p:sp>
      <p:sp>
        <p:nvSpPr>
          <p:cNvPr id="11" name="TextBox 11"/>
          <p:cNvSpPr txBox="1"/>
          <p:nvPr/>
        </p:nvSpPr>
        <p:spPr>
          <a:xfrm>
            <a:off x="13103952" y="5829605"/>
            <a:ext cx="4661306" cy="3059735"/>
          </a:xfrm>
          <a:prstGeom prst="rect">
            <a:avLst/>
          </a:prstGeom>
        </p:spPr>
        <p:txBody>
          <a:bodyPr lIns="0" tIns="0" rIns="0" bIns="0" rtlCol="0" anchor="t">
            <a:spAutoFit/>
          </a:bodyPr>
          <a:lstStyle/>
          <a:p>
            <a:pPr algn="l">
              <a:lnSpc>
                <a:spcPts val="3450"/>
              </a:lnSpc>
            </a:pPr>
            <a:r>
              <a:rPr lang="en-US" sz="2899" spc="26">
                <a:solidFill>
                  <a:srgbClr val="050571"/>
                </a:solidFill>
                <a:latin typeface="TT Rounds Condensed Bold"/>
              </a:rPr>
              <a:t>GAN-based Augmentation: </a:t>
            </a:r>
            <a:r>
              <a:rPr lang="en-US" sz="2899" spc="26">
                <a:solidFill>
                  <a:srgbClr val="050571"/>
                </a:solidFill>
                <a:latin typeface="TT Rounds Condensed"/>
              </a:rPr>
              <a:t>Generative Adversarial Networks (GANs) generate synthetic data that closely resemble real samples, effectively expanding the dataset.</a:t>
            </a:r>
          </a:p>
        </p:txBody>
      </p:sp>
      <p:sp>
        <p:nvSpPr>
          <p:cNvPr id="12" name="TextBox 12"/>
          <p:cNvSpPr txBox="1"/>
          <p:nvPr/>
        </p:nvSpPr>
        <p:spPr>
          <a:xfrm>
            <a:off x="6571174" y="2538003"/>
            <a:ext cx="6311751" cy="1019737"/>
          </a:xfrm>
          <a:prstGeom prst="rect">
            <a:avLst/>
          </a:prstGeom>
        </p:spPr>
        <p:txBody>
          <a:bodyPr lIns="0" tIns="0" rIns="0" bIns="0" rtlCol="0" anchor="t">
            <a:spAutoFit/>
          </a:bodyPr>
          <a:lstStyle/>
          <a:p>
            <a:pPr algn="l">
              <a:lnSpc>
                <a:spcPts val="3823"/>
              </a:lnSpc>
            </a:pPr>
            <a:r>
              <a:rPr lang="en-US" sz="3199">
                <a:solidFill>
                  <a:srgbClr val="005AC4"/>
                </a:solidFill>
                <a:latin typeface="Arial"/>
              </a:rPr>
              <a:t> Image Data Generator Based On Geometric Transformations </a:t>
            </a:r>
          </a:p>
        </p:txBody>
      </p:sp>
      <p:sp>
        <p:nvSpPr>
          <p:cNvPr id="13" name="TextBox 13"/>
          <p:cNvSpPr txBox="1"/>
          <p:nvPr/>
        </p:nvSpPr>
        <p:spPr>
          <a:xfrm>
            <a:off x="13103952" y="1568206"/>
            <a:ext cx="4354135" cy="3590811"/>
          </a:xfrm>
          <a:prstGeom prst="rect">
            <a:avLst/>
          </a:prstGeom>
        </p:spPr>
        <p:txBody>
          <a:bodyPr lIns="0" tIns="0" rIns="0" bIns="0" rtlCol="0" anchor="t">
            <a:spAutoFit/>
          </a:bodyPr>
          <a:lstStyle/>
          <a:p>
            <a:pPr algn="l">
              <a:lnSpc>
                <a:spcPts val="3524"/>
              </a:lnSpc>
            </a:pPr>
            <a:r>
              <a:rPr lang="en-US" sz="2999" spc="26">
                <a:solidFill>
                  <a:srgbClr val="07076B"/>
                </a:solidFill>
                <a:latin typeface="TT Rounds Condensed"/>
              </a:rPr>
              <a:t>rotation_range=9 zoom_range=0.2 brightness_range=(0.5, 1.5) horizontal_flip=True  vertical_flip=True  shear_range=0.085 width_shift_range=0.085 height_shift_range=0.085</a:t>
            </a:r>
          </a:p>
        </p:txBody>
      </p:sp>
      <p:sp>
        <p:nvSpPr>
          <p:cNvPr id="14" name="TextBox 14"/>
          <p:cNvSpPr txBox="1"/>
          <p:nvPr/>
        </p:nvSpPr>
        <p:spPr>
          <a:xfrm>
            <a:off x="2195408" y="9155354"/>
            <a:ext cx="10681030" cy="428587"/>
          </a:xfrm>
          <a:prstGeom prst="rect">
            <a:avLst/>
          </a:prstGeom>
        </p:spPr>
        <p:txBody>
          <a:bodyPr lIns="0" tIns="0" rIns="0" bIns="0" rtlCol="0" anchor="t">
            <a:spAutoFit/>
          </a:bodyPr>
          <a:lstStyle/>
          <a:p>
            <a:pPr algn="l">
              <a:lnSpc>
                <a:spcPts val="3499"/>
              </a:lnSpc>
            </a:pPr>
            <a:r>
              <a:rPr lang="en-US" sz="2499">
                <a:solidFill>
                  <a:srgbClr val="A9799C"/>
                </a:solidFill>
                <a:latin typeface="Lato Bold"/>
              </a:rPr>
              <a:t>We don't have powerful devices on our team to support GAN technology,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7076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842524" y="5311740"/>
            <a:ext cx="9445323" cy="4975260"/>
            <a:chOff x="0" y="0"/>
            <a:chExt cx="9445320" cy="4975250"/>
          </a:xfrm>
        </p:grpSpPr>
        <p:sp>
          <p:nvSpPr>
            <p:cNvPr id="3" name="Freeform 3"/>
            <p:cNvSpPr/>
            <p:nvPr/>
          </p:nvSpPr>
          <p:spPr>
            <a:xfrm>
              <a:off x="25908" y="0"/>
              <a:ext cx="9419463" cy="4975225"/>
            </a:xfrm>
            <a:custGeom>
              <a:avLst/>
              <a:gdLst/>
              <a:ahLst/>
              <a:cxnLst/>
              <a:rect l="l" t="t" r="r" b="b"/>
              <a:pathLst>
                <a:path w="9419463" h="4975225">
                  <a:moveTo>
                    <a:pt x="9419463" y="0"/>
                  </a:moveTo>
                  <a:cubicBezTo>
                    <a:pt x="9419463" y="0"/>
                    <a:pt x="8537955" y="911860"/>
                    <a:pt x="8823706" y="2305431"/>
                  </a:cubicBezTo>
                  <a:cubicBezTo>
                    <a:pt x="9097137" y="3645027"/>
                    <a:pt x="8896350" y="4334383"/>
                    <a:pt x="7931658" y="4334383"/>
                  </a:cubicBezTo>
                  <a:lnTo>
                    <a:pt x="7814691" y="4331208"/>
                  </a:lnTo>
                  <a:cubicBezTo>
                    <a:pt x="7351776" y="4307205"/>
                    <a:pt x="6918706" y="4196588"/>
                    <a:pt x="6438265" y="4196588"/>
                  </a:cubicBezTo>
                  <a:cubicBezTo>
                    <a:pt x="6128385" y="4196588"/>
                    <a:pt x="5798820" y="4242562"/>
                    <a:pt x="5428742" y="4387342"/>
                  </a:cubicBezTo>
                  <a:cubicBezTo>
                    <a:pt x="4985893" y="4560315"/>
                    <a:pt x="4596130" y="4633976"/>
                    <a:pt x="4148709" y="4633976"/>
                  </a:cubicBezTo>
                  <a:cubicBezTo>
                    <a:pt x="3641090" y="4633976"/>
                    <a:pt x="3059303" y="4539234"/>
                    <a:pt x="2241804" y="4387342"/>
                  </a:cubicBezTo>
                  <a:cubicBezTo>
                    <a:pt x="2030984" y="4347971"/>
                    <a:pt x="1835404" y="4330953"/>
                    <a:pt x="1654810" y="4330953"/>
                  </a:cubicBezTo>
                  <a:cubicBezTo>
                    <a:pt x="660273" y="4331081"/>
                    <a:pt x="120015" y="4845812"/>
                    <a:pt x="0" y="4975225"/>
                  </a:cubicBezTo>
                  <a:lnTo>
                    <a:pt x="9419463" y="4975225"/>
                  </a:lnTo>
                  <a:lnTo>
                    <a:pt x="9419463" y="0"/>
                  </a:lnTo>
                  <a:close/>
                </a:path>
              </a:pathLst>
            </a:custGeom>
            <a:solidFill>
              <a:srgbClr val="CAE8FF"/>
            </a:solidFill>
          </p:spPr>
        </p:sp>
      </p:grpSp>
      <p:sp>
        <p:nvSpPr>
          <p:cNvPr id="4" name="Freeform 4"/>
          <p:cNvSpPr/>
          <p:nvPr/>
        </p:nvSpPr>
        <p:spPr>
          <a:xfrm>
            <a:off x="6991464" y="1866090"/>
            <a:ext cx="10267950" cy="5762625"/>
          </a:xfrm>
          <a:custGeom>
            <a:avLst/>
            <a:gdLst/>
            <a:ahLst/>
            <a:cxnLst/>
            <a:rect l="l" t="t" r="r" b="b"/>
            <a:pathLst>
              <a:path w="10267950" h="5762625">
                <a:moveTo>
                  <a:pt x="0" y="0"/>
                </a:moveTo>
                <a:lnTo>
                  <a:pt x="10267950" y="0"/>
                </a:lnTo>
                <a:lnTo>
                  <a:pt x="10267950" y="5762625"/>
                </a:lnTo>
                <a:lnTo>
                  <a:pt x="0" y="5762625"/>
                </a:lnTo>
                <a:lnTo>
                  <a:pt x="0" y="0"/>
                </a:lnTo>
                <a:close/>
              </a:path>
            </a:pathLst>
          </a:custGeom>
          <a:blipFill>
            <a:blip r:embed="rId2"/>
            <a:stretch>
              <a:fillRect/>
            </a:stretch>
          </a:blipFill>
        </p:spPr>
      </p:sp>
      <p:sp>
        <p:nvSpPr>
          <p:cNvPr id="5" name="TextBox 5"/>
          <p:cNvSpPr txBox="1"/>
          <p:nvPr/>
        </p:nvSpPr>
        <p:spPr>
          <a:xfrm>
            <a:off x="381743" y="3451870"/>
            <a:ext cx="6041346" cy="2777995"/>
          </a:xfrm>
          <a:prstGeom prst="rect">
            <a:avLst/>
          </a:prstGeom>
        </p:spPr>
        <p:txBody>
          <a:bodyPr lIns="0" tIns="0" rIns="0" bIns="0" rtlCol="0" anchor="t">
            <a:spAutoFit/>
          </a:bodyPr>
          <a:lstStyle/>
          <a:p>
            <a:pPr algn="ctr">
              <a:lnSpc>
                <a:spcPts val="7275"/>
              </a:lnSpc>
            </a:pPr>
            <a:r>
              <a:rPr lang="en-US" sz="6083">
                <a:solidFill>
                  <a:srgbClr val="D0E5FF"/>
                </a:solidFill>
                <a:latin typeface="Arimo Bold"/>
              </a:rPr>
              <a:t>Total Number of ECG Images is 8350</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D0E5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781195" y="1798730"/>
            <a:ext cx="5499097" cy="5499097"/>
          </a:xfrm>
          <a:custGeom>
            <a:avLst/>
            <a:gdLst/>
            <a:ahLst/>
            <a:cxnLst/>
            <a:rect l="l" t="t" r="r" b="b"/>
            <a:pathLst>
              <a:path w="5499097" h="5499097">
                <a:moveTo>
                  <a:pt x="0" y="0"/>
                </a:moveTo>
                <a:lnTo>
                  <a:pt x="5499097" y="0"/>
                </a:lnTo>
                <a:lnTo>
                  <a:pt x="5499097" y="5499096"/>
                </a:lnTo>
                <a:lnTo>
                  <a:pt x="0" y="54990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415645" y="1814903"/>
            <a:ext cx="6804317" cy="4341895"/>
          </a:xfrm>
          <a:prstGeom prst="rect">
            <a:avLst/>
          </a:prstGeom>
        </p:spPr>
        <p:txBody>
          <a:bodyPr lIns="0" tIns="0" rIns="0" bIns="0" rtlCol="0" anchor="t">
            <a:spAutoFit/>
          </a:bodyPr>
          <a:lstStyle/>
          <a:p>
            <a:pPr algn="ctr">
              <a:lnSpc>
                <a:spcPts val="15399"/>
              </a:lnSpc>
            </a:pPr>
            <a:r>
              <a:rPr lang="en-US" sz="10999">
                <a:solidFill>
                  <a:srgbClr val="FFFFFF"/>
                </a:solidFill>
                <a:latin typeface="Arimo Bold"/>
              </a:rPr>
              <a:t>09</a:t>
            </a:r>
          </a:p>
          <a:p>
            <a:pPr algn="ctr">
              <a:lnSpc>
                <a:spcPts val="9321"/>
              </a:lnSpc>
            </a:pPr>
            <a:r>
              <a:rPr lang="en-US" sz="6658">
                <a:solidFill>
                  <a:srgbClr val="FFFFFF"/>
                </a:solidFill>
                <a:latin typeface="Arimo Bold"/>
              </a:rPr>
              <a:t>Model Structure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15591034" y="-9059132"/>
            <a:ext cx="43354704" cy="25232935"/>
          </a:xfrm>
          <a:custGeom>
            <a:avLst/>
            <a:gdLst/>
            <a:ahLst/>
            <a:cxnLst/>
            <a:rect l="l" t="t" r="r" b="b"/>
            <a:pathLst>
              <a:path w="43354704" h="25232935">
                <a:moveTo>
                  <a:pt x="0" y="0"/>
                </a:moveTo>
                <a:lnTo>
                  <a:pt x="43354704" y="0"/>
                </a:lnTo>
                <a:lnTo>
                  <a:pt x="43354704" y="25232934"/>
                </a:lnTo>
                <a:lnTo>
                  <a:pt x="0" y="25232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822280" y="6367615"/>
            <a:ext cx="845991" cy="375923"/>
          </a:xfrm>
          <a:prstGeom prst="rect">
            <a:avLst/>
          </a:prstGeom>
        </p:spPr>
        <p:txBody>
          <a:bodyPr lIns="0" tIns="0" rIns="0" bIns="0" rtlCol="0" anchor="t">
            <a:spAutoFit/>
          </a:bodyPr>
          <a:lstStyle/>
          <a:p>
            <a:pPr algn="l">
              <a:lnSpc>
                <a:spcPts val="3079"/>
              </a:lnSpc>
            </a:pPr>
            <a:r>
              <a:rPr lang="en-US" sz="2199">
                <a:solidFill>
                  <a:srgbClr val="07076B">
                    <a:alpha val="98824"/>
                  </a:srgbClr>
                </a:solidFill>
                <a:latin typeface="Open Sauce"/>
              </a:rPr>
              <a:t>TRAIN</a:t>
            </a:r>
          </a:p>
        </p:txBody>
      </p:sp>
      <p:sp>
        <p:nvSpPr>
          <p:cNvPr id="4" name="TextBox 4"/>
          <p:cNvSpPr txBox="1"/>
          <p:nvPr/>
        </p:nvSpPr>
        <p:spPr>
          <a:xfrm>
            <a:off x="10346274" y="6623275"/>
            <a:ext cx="730310" cy="375923"/>
          </a:xfrm>
          <a:prstGeom prst="rect">
            <a:avLst/>
          </a:prstGeom>
        </p:spPr>
        <p:txBody>
          <a:bodyPr lIns="0" tIns="0" rIns="0" bIns="0" rtlCol="0" anchor="t">
            <a:spAutoFit/>
          </a:bodyPr>
          <a:lstStyle/>
          <a:p>
            <a:pPr algn="l">
              <a:lnSpc>
                <a:spcPts val="3079"/>
              </a:lnSpc>
            </a:pPr>
            <a:r>
              <a:rPr lang="en-US" sz="2199">
                <a:solidFill>
                  <a:srgbClr val="07076B">
                    <a:alpha val="98824"/>
                  </a:srgbClr>
                </a:solidFill>
                <a:latin typeface="Open Sauce"/>
              </a:rPr>
              <a:t>TEST</a:t>
            </a:r>
          </a:p>
        </p:txBody>
      </p:sp>
      <p:sp>
        <p:nvSpPr>
          <p:cNvPr id="5" name="TextBox 5"/>
          <p:cNvSpPr txBox="1"/>
          <p:nvPr/>
        </p:nvSpPr>
        <p:spPr>
          <a:xfrm>
            <a:off x="12659154" y="6623275"/>
            <a:ext cx="1715052" cy="375923"/>
          </a:xfrm>
          <a:prstGeom prst="rect">
            <a:avLst/>
          </a:prstGeom>
        </p:spPr>
        <p:txBody>
          <a:bodyPr lIns="0" tIns="0" rIns="0" bIns="0" rtlCol="0" anchor="t">
            <a:spAutoFit/>
          </a:bodyPr>
          <a:lstStyle/>
          <a:p>
            <a:pPr algn="l">
              <a:lnSpc>
                <a:spcPts val="3079"/>
              </a:lnSpc>
            </a:pPr>
            <a:r>
              <a:rPr lang="en-US" sz="2199">
                <a:solidFill>
                  <a:srgbClr val="07076B">
                    <a:alpha val="98824"/>
                  </a:srgbClr>
                </a:solidFill>
                <a:latin typeface="Open Sauce"/>
              </a:rPr>
              <a:t>VALIDATION</a:t>
            </a:r>
          </a:p>
        </p:txBody>
      </p:sp>
      <p:sp>
        <p:nvSpPr>
          <p:cNvPr id="6" name="TextBox 6"/>
          <p:cNvSpPr txBox="1"/>
          <p:nvPr/>
        </p:nvSpPr>
        <p:spPr>
          <a:xfrm>
            <a:off x="1653350" y="936746"/>
            <a:ext cx="13677967" cy="2231403"/>
          </a:xfrm>
          <a:prstGeom prst="rect">
            <a:avLst/>
          </a:prstGeom>
        </p:spPr>
        <p:txBody>
          <a:bodyPr lIns="0" tIns="0" rIns="0" bIns="0" rtlCol="0" anchor="t">
            <a:spAutoFit/>
          </a:bodyPr>
          <a:lstStyle/>
          <a:p>
            <a:pPr algn="ctr">
              <a:lnSpc>
                <a:spcPts val="8700"/>
              </a:lnSpc>
            </a:pPr>
            <a:r>
              <a:rPr lang="en-US" sz="6332" spc="620">
                <a:solidFill>
                  <a:srgbClr val="07076B"/>
                </a:solidFill>
                <a:latin typeface="Oswald Bold"/>
              </a:rPr>
              <a:t>WE DIVIDED THE DATA INTO THREE DATA SETS: </a:t>
            </a:r>
          </a:p>
        </p:txBody>
      </p:sp>
      <p:sp>
        <p:nvSpPr>
          <p:cNvPr id="7" name="TextBox 7"/>
          <p:cNvSpPr txBox="1"/>
          <p:nvPr/>
        </p:nvSpPr>
        <p:spPr>
          <a:xfrm>
            <a:off x="10417131" y="5751185"/>
            <a:ext cx="585797" cy="416090"/>
          </a:xfrm>
          <a:prstGeom prst="rect">
            <a:avLst/>
          </a:prstGeom>
        </p:spPr>
        <p:txBody>
          <a:bodyPr lIns="0" tIns="0" rIns="0" bIns="0" rtlCol="0" anchor="t">
            <a:spAutoFit/>
          </a:bodyPr>
          <a:lstStyle/>
          <a:p>
            <a:pPr algn="l">
              <a:lnSpc>
                <a:spcPts val="3358"/>
              </a:lnSpc>
            </a:pPr>
            <a:r>
              <a:rPr lang="en-US" sz="2399">
                <a:solidFill>
                  <a:srgbClr val="07076B">
                    <a:alpha val="98824"/>
                  </a:srgbClr>
                </a:solidFill>
                <a:latin typeface="Open Sauce Bold"/>
              </a:rPr>
              <a:t>15%</a:t>
            </a:r>
          </a:p>
        </p:txBody>
      </p:sp>
      <p:sp>
        <p:nvSpPr>
          <p:cNvPr id="8" name="TextBox 8"/>
          <p:cNvSpPr txBox="1"/>
          <p:nvPr/>
        </p:nvSpPr>
        <p:spPr>
          <a:xfrm>
            <a:off x="11847643" y="4117457"/>
            <a:ext cx="655711" cy="416090"/>
          </a:xfrm>
          <a:prstGeom prst="rect">
            <a:avLst/>
          </a:prstGeom>
        </p:spPr>
        <p:txBody>
          <a:bodyPr lIns="0" tIns="0" rIns="0" bIns="0" rtlCol="0" anchor="t">
            <a:spAutoFit/>
          </a:bodyPr>
          <a:lstStyle/>
          <a:p>
            <a:pPr algn="l">
              <a:lnSpc>
                <a:spcPts val="3358"/>
              </a:lnSpc>
            </a:pPr>
            <a:r>
              <a:rPr lang="en-US" sz="2399">
                <a:solidFill>
                  <a:srgbClr val="07076B">
                    <a:alpha val="98824"/>
                  </a:srgbClr>
                </a:solidFill>
                <a:latin typeface="Open Sauce Bold"/>
              </a:rPr>
              <a:t>30%</a:t>
            </a:r>
          </a:p>
        </p:txBody>
      </p:sp>
      <p:sp>
        <p:nvSpPr>
          <p:cNvPr id="9" name="TextBox 9"/>
          <p:cNvSpPr txBox="1"/>
          <p:nvPr/>
        </p:nvSpPr>
        <p:spPr>
          <a:xfrm>
            <a:off x="13249104" y="5751185"/>
            <a:ext cx="585797" cy="416090"/>
          </a:xfrm>
          <a:prstGeom prst="rect">
            <a:avLst/>
          </a:prstGeom>
        </p:spPr>
        <p:txBody>
          <a:bodyPr lIns="0" tIns="0" rIns="0" bIns="0" rtlCol="0" anchor="t">
            <a:spAutoFit/>
          </a:bodyPr>
          <a:lstStyle/>
          <a:p>
            <a:pPr algn="l">
              <a:lnSpc>
                <a:spcPts val="3358"/>
              </a:lnSpc>
            </a:pPr>
            <a:r>
              <a:rPr lang="en-US" sz="2399">
                <a:solidFill>
                  <a:srgbClr val="07076B">
                    <a:alpha val="98824"/>
                  </a:srgbClr>
                </a:solidFill>
                <a:latin typeface="Open Sauce Bold"/>
              </a:rPr>
              <a:t>15%</a:t>
            </a:r>
          </a:p>
        </p:txBody>
      </p:sp>
      <p:sp>
        <p:nvSpPr>
          <p:cNvPr id="10" name="TextBox 10"/>
          <p:cNvSpPr txBox="1"/>
          <p:nvPr/>
        </p:nvSpPr>
        <p:spPr>
          <a:xfrm>
            <a:off x="5939076" y="4120420"/>
            <a:ext cx="607628" cy="400774"/>
          </a:xfrm>
          <a:prstGeom prst="rect">
            <a:avLst/>
          </a:prstGeom>
        </p:spPr>
        <p:txBody>
          <a:bodyPr lIns="0" tIns="0" rIns="0" bIns="0" rtlCol="0" anchor="t">
            <a:spAutoFit/>
          </a:bodyPr>
          <a:lstStyle/>
          <a:p>
            <a:pPr algn="l">
              <a:lnSpc>
                <a:spcPts val="3219"/>
              </a:lnSpc>
            </a:pPr>
            <a:r>
              <a:rPr lang="en-US" sz="2299">
                <a:solidFill>
                  <a:srgbClr val="07076B">
                    <a:alpha val="98824"/>
                  </a:srgbClr>
                </a:solidFill>
                <a:latin typeface="Open Sauce Bold"/>
              </a:rPr>
              <a:t>70%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9433293" y="467763"/>
            <a:ext cx="8591550" cy="6134100"/>
          </a:xfrm>
          <a:custGeom>
            <a:avLst/>
            <a:gdLst/>
            <a:ahLst/>
            <a:cxnLst/>
            <a:rect l="l" t="t" r="r" b="b"/>
            <a:pathLst>
              <a:path w="8591550" h="6134100">
                <a:moveTo>
                  <a:pt x="0" y="0"/>
                </a:moveTo>
                <a:lnTo>
                  <a:pt x="8591550" y="0"/>
                </a:lnTo>
                <a:lnTo>
                  <a:pt x="8591550" y="6134100"/>
                </a:lnTo>
                <a:lnTo>
                  <a:pt x="0" y="6134100"/>
                </a:lnTo>
                <a:lnTo>
                  <a:pt x="0" y="0"/>
                </a:lnTo>
                <a:close/>
              </a:path>
            </a:pathLst>
          </a:custGeom>
          <a:blipFill>
            <a:blip r:embed="rId2"/>
            <a:stretch>
              <a:fillRect l="-11216" r="-7852"/>
            </a:stretch>
          </a:blipFill>
        </p:spPr>
      </p:sp>
      <p:grpSp>
        <p:nvGrpSpPr>
          <p:cNvPr id="3" name="Group 3"/>
          <p:cNvGrpSpPr>
            <a:grpSpLocks noChangeAspect="1"/>
          </p:cNvGrpSpPr>
          <p:nvPr/>
        </p:nvGrpSpPr>
        <p:grpSpPr>
          <a:xfrm>
            <a:off x="118510" y="2099472"/>
            <a:ext cx="7309428" cy="1789624"/>
            <a:chOff x="0" y="0"/>
            <a:chExt cx="7309421" cy="1789620"/>
          </a:xfrm>
        </p:grpSpPr>
        <p:sp>
          <p:nvSpPr>
            <p:cNvPr id="4" name="Freeform 4"/>
            <p:cNvSpPr/>
            <p:nvPr/>
          </p:nvSpPr>
          <p:spPr>
            <a:xfrm>
              <a:off x="-3048" y="0"/>
              <a:ext cx="7315072" cy="1789557"/>
            </a:xfrm>
            <a:custGeom>
              <a:avLst/>
              <a:gdLst/>
              <a:ahLst/>
              <a:cxnLst/>
              <a:rect l="l" t="t" r="r" b="b"/>
              <a:pathLst>
                <a:path w="7315072" h="1789557">
                  <a:moveTo>
                    <a:pt x="4316603" y="737235"/>
                  </a:moveTo>
                  <a:cubicBezTo>
                    <a:pt x="4759325" y="738759"/>
                    <a:pt x="5202174" y="744728"/>
                    <a:pt x="5643372" y="756793"/>
                  </a:cubicBezTo>
                  <a:cubicBezTo>
                    <a:pt x="6000623" y="767334"/>
                    <a:pt x="6359271" y="779272"/>
                    <a:pt x="6716522" y="804799"/>
                  </a:cubicBezTo>
                  <a:lnTo>
                    <a:pt x="6731508" y="806323"/>
                  </a:lnTo>
                  <a:cubicBezTo>
                    <a:pt x="6431280" y="795782"/>
                    <a:pt x="6125210" y="788289"/>
                    <a:pt x="5819013" y="780796"/>
                  </a:cubicBezTo>
                  <a:lnTo>
                    <a:pt x="4508754" y="761238"/>
                  </a:lnTo>
                  <a:cubicBezTo>
                    <a:pt x="4229608" y="758190"/>
                    <a:pt x="3948938" y="756793"/>
                    <a:pt x="3669792" y="755269"/>
                  </a:cubicBezTo>
                  <a:lnTo>
                    <a:pt x="3614293" y="753745"/>
                  </a:lnTo>
                  <a:cubicBezTo>
                    <a:pt x="3795903" y="747776"/>
                    <a:pt x="3975989" y="741680"/>
                    <a:pt x="4157599" y="737235"/>
                  </a:cubicBezTo>
                  <a:close/>
                  <a:moveTo>
                    <a:pt x="3028823" y="0"/>
                  </a:moveTo>
                  <a:cubicBezTo>
                    <a:pt x="2672207" y="0"/>
                    <a:pt x="2314956" y="3556"/>
                    <a:pt x="1958721" y="12319"/>
                  </a:cubicBezTo>
                  <a:cubicBezTo>
                    <a:pt x="1619504" y="21336"/>
                    <a:pt x="1280287" y="33274"/>
                    <a:pt x="942594" y="60325"/>
                  </a:cubicBezTo>
                  <a:lnTo>
                    <a:pt x="843534" y="69342"/>
                  </a:lnTo>
                  <a:cubicBezTo>
                    <a:pt x="792480" y="73787"/>
                    <a:pt x="741426" y="106807"/>
                    <a:pt x="732409" y="159385"/>
                  </a:cubicBezTo>
                  <a:lnTo>
                    <a:pt x="724916" y="159385"/>
                  </a:lnTo>
                  <a:cubicBezTo>
                    <a:pt x="663321" y="165354"/>
                    <a:pt x="606298" y="208915"/>
                    <a:pt x="609346" y="273431"/>
                  </a:cubicBezTo>
                  <a:cubicBezTo>
                    <a:pt x="610870" y="302006"/>
                    <a:pt x="621411" y="327406"/>
                    <a:pt x="637921" y="346964"/>
                  </a:cubicBezTo>
                  <a:lnTo>
                    <a:pt x="537337" y="352933"/>
                  </a:lnTo>
                  <a:cubicBezTo>
                    <a:pt x="478790" y="357378"/>
                    <a:pt x="421767" y="402463"/>
                    <a:pt x="424815" y="465455"/>
                  </a:cubicBezTo>
                  <a:cubicBezTo>
                    <a:pt x="427863" y="527050"/>
                    <a:pt x="474345" y="576580"/>
                    <a:pt x="537337" y="577977"/>
                  </a:cubicBezTo>
                  <a:lnTo>
                    <a:pt x="969645" y="588518"/>
                  </a:lnTo>
                  <a:cubicBezTo>
                    <a:pt x="872109" y="594487"/>
                    <a:pt x="774573" y="601980"/>
                    <a:pt x="677037" y="609473"/>
                  </a:cubicBezTo>
                  <a:lnTo>
                    <a:pt x="570484" y="618490"/>
                  </a:lnTo>
                  <a:cubicBezTo>
                    <a:pt x="511937" y="624459"/>
                    <a:pt x="454914" y="666496"/>
                    <a:pt x="457962" y="731012"/>
                  </a:cubicBezTo>
                  <a:cubicBezTo>
                    <a:pt x="459486" y="762508"/>
                    <a:pt x="471424" y="788035"/>
                    <a:pt x="489458" y="807593"/>
                  </a:cubicBezTo>
                  <a:cubicBezTo>
                    <a:pt x="466979" y="828548"/>
                    <a:pt x="453390" y="857123"/>
                    <a:pt x="454914" y="888619"/>
                  </a:cubicBezTo>
                  <a:cubicBezTo>
                    <a:pt x="457962" y="953135"/>
                    <a:pt x="504444" y="996696"/>
                    <a:pt x="567436" y="1001141"/>
                  </a:cubicBezTo>
                  <a:lnTo>
                    <a:pt x="708533" y="1010158"/>
                  </a:lnTo>
                  <a:cubicBezTo>
                    <a:pt x="708533" y="1014603"/>
                    <a:pt x="708533" y="1017651"/>
                    <a:pt x="708533" y="1022223"/>
                  </a:cubicBezTo>
                  <a:cubicBezTo>
                    <a:pt x="710057" y="1055243"/>
                    <a:pt x="721995" y="1080770"/>
                    <a:pt x="740029" y="1098804"/>
                  </a:cubicBezTo>
                  <a:lnTo>
                    <a:pt x="549402" y="1110869"/>
                  </a:lnTo>
                  <a:cubicBezTo>
                    <a:pt x="514858" y="1113917"/>
                    <a:pt x="481838" y="1115314"/>
                    <a:pt x="447294" y="1118362"/>
                  </a:cubicBezTo>
                  <a:cubicBezTo>
                    <a:pt x="390271" y="1122807"/>
                    <a:pt x="345186" y="1157351"/>
                    <a:pt x="336169" y="1215898"/>
                  </a:cubicBezTo>
                  <a:cubicBezTo>
                    <a:pt x="330200" y="1256411"/>
                    <a:pt x="348234" y="1298448"/>
                    <a:pt x="381254" y="1322451"/>
                  </a:cubicBezTo>
                  <a:lnTo>
                    <a:pt x="403733" y="1343406"/>
                  </a:lnTo>
                  <a:cubicBezTo>
                    <a:pt x="345186" y="1341882"/>
                    <a:pt x="288163" y="1341882"/>
                    <a:pt x="229616" y="1340358"/>
                  </a:cubicBezTo>
                  <a:lnTo>
                    <a:pt x="115570" y="1338834"/>
                  </a:lnTo>
                  <a:cubicBezTo>
                    <a:pt x="114808" y="1338834"/>
                    <a:pt x="113919" y="1338834"/>
                    <a:pt x="113157" y="1338834"/>
                  </a:cubicBezTo>
                  <a:cubicBezTo>
                    <a:pt x="55499" y="1338834"/>
                    <a:pt x="0" y="1392174"/>
                    <a:pt x="2921" y="1451483"/>
                  </a:cubicBezTo>
                  <a:cubicBezTo>
                    <a:pt x="5969" y="1514475"/>
                    <a:pt x="52451" y="1562608"/>
                    <a:pt x="115443" y="1564005"/>
                  </a:cubicBezTo>
                  <a:lnTo>
                    <a:pt x="1160018" y="1592580"/>
                  </a:lnTo>
                  <a:cubicBezTo>
                    <a:pt x="1598295" y="1604645"/>
                    <a:pt x="2036572" y="1616583"/>
                    <a:pt x="2476246" y="1628648"/>
                  </a:cubicBezTo>
                  <a:lnTo>
                    <a:pt x="3890010" y="1672209"/>
                  </a:lnTo>
                  <a:cubicBezTo>
                    <a:pt x="4337304" y="1687195"/>
                    <a:pt x="4784471" y="1703705"/>
                    <a:pt x="5231765" y="1723263"/>
                  </a:cubicBezTo>
                  <a:cubicBezTo>
                    <a:pt x="5591937" y="1739773"/>
                    <a:pt x="5953633" y="1757807"/>
                    <a:pt x="6313932" y="1781810"/>
                  </a:cubicBezTo>
                  <a:lnTo>
                    <a:pt x="6422009" y="1789303"/>
                  </a:lnTo>
                  <a:cubicBezTo>
                    <a:pt x="6424041" y="1789430"/>
                    <a:pt x="6426200" y="1789557"/>
                    <a:pt x="6428232" y="1789557"/>
                  </a:cubicBezTo>
                  <a:cubicBezTo>
                    <a:pt x="6484493" y="1789557"/>
                    <a:pt x="6537451" y="1731772"/>
                    <a:pt x="6534531" y="1676781"/>
                  </a:cubicBezTo>
                  <a:cubicBezTo>
                    <a:pt x="6534531" y="1661795"/>
                    <a:pt x="6531483" y="1648206"/>
                    <a:pt x="6525513" y="1636268"/>
                  </a:cubicBezTo>
                  <a:lnTo>
                    <a:pt x="6525513" y="1636268"/>
                  </a:lnTo>
                  <a:lnTo>
                    <a:pt x="6617081" y="1637792"/>
                  </a:lnTo>
                  <a:cubicBezTo>
                    <a:pt x="6638036" y="1637792"/>
                    <a:pt x="6657594" y="1631823"/>
                    <a:pt x="6675628" y="1621282"/>
                  </a:cubicBezTo>
                  <a:lnTo>
                    <a:pt x="7091425" y="1615313"/>
                  </a:lnTo>
                  <a:cubicBezTo>
                    <a:pt x="7127494" y="1613789"/>
                    <a:pt x="7163434" y="1613789"/>
                    <a:pt x="7199503" y="1612265"/>
                  </a:cubicBezTo>
                  <a:cubicBezTo>
                    <a:pt x="7258049" y="1610741"/>
                    <a:pt x="7315072" y="1561211"/>
                    <a:pt x="7312024" y="1499743"/>
                  </a:cubicBezTo>
                  <a:cubicBezTo>
                    <a:pt x="7307580" y="1442720"/>
                    <a:pt x="7263383" y="1388618"/>
                    <a:pt x="7202805" y="1388618"/>
                  </a:cubicBezTo>
                  <a:cubicBezTo>
                    <a:pt x="7201154" y="1388618"/>
                    <a:pt x="7199503" y="1388618"/>
                    <a:pt x="7197979" y="1388745"/>
                  </a:cubicBezTo>
                  <a:cubicBezTo>
                    <a:pt x="6888860" y="1396238"/>
                    <a:pt x="6581140" y="1399286"/>
                    <a:pt x="6271895" y="1400810"/>
                  </a:cubicBezTo>
                  <a:lnTo>
                    <a:pt x="5432933" y="1375283"/>
                  </a:lnTo>
                  <a:cubicBezTo>
                    <a:pt x="5342890" y="1372235"/>
                    <a:pt x="5254371" y="1370838"/>
                    <a:pt x="5164328" y="1367790"/>
                  </a:cubicBezTo>
                  <a:lnTo>
                    <a:pt x="5164328" y="1367790"/>
                  </a:lnTo>
                  <a:lnTo>
                    <a:pt x="5812663" y="1378331"/>
                  </a:lnTo>
                  <a:cubicBezTo>
                    <a:pt x="6040374" y="1381252"/>
                    <a:pt x="6267577" y="1382903"/>
                    <a:pt x="6494907" y="1382903"/>
                  </a:cubicBezTo>
                  <a:cubicBezTo>
                    <a:pt x="6619621" y="1382903"/>
                    <a:pt x="6744335" y="1382395"/>
                    <a:pt x="6869303" y="1381379"/>
                  </a:cubicBezTo>
                  <a:lnTo>
                    <a:pt x="6971410" y="1379855"/>
                  </a:lnTo>
                  <a:cubicBezTo>
                    <a:pt x="7029957" y="1378331"/>
                    <a:pt x="7086980" y="1328801"/>
                    <a:pt x="7083932" y="1267333"/>
                  </a:cubicBezTo>
                  <a:cubicBezTo>
                    <a:pt x="7080884" y="1205865"/>
                    <a:pt x="7034402" y="1156208"/>
                    <a:pt x="6971410" y="1154811"/>
                  </a:cubicBezTo>
                  <a:lnTo>
                    <a:pt x="6291579" y="1145794"/>
                  </a:lnTo>
                  <a:cubicBezTo>
                    <a:pt x="6291579" y="1142746"/>
                    <a:pt x="6291579" y="1138301"/>
                    <a:pt x="6291579" y="1135253"/>
                  </a:cubicBezTo>
                  <a:cubicBezTo>
                    <a:pt x="6290055" y="1102233"/>
                    <a:pt x="6278117" y="1075182"/>
                    <a:pt x="6257035" y="1055751"/>
                  </a:cubicBezTo>
                  <a:lnTo>
                    <a:pt x="6467348" y="1041908"/>
                  </a:lnTo>
                  <a:cubicBezTo>
                    <a:pt x="6491351" y="1040384"/>
                    <a:pt x="6515354" y="1038860"/>
                    <a:pt x="6537833" y="1037463"/>
                  </a:cubicBezTo>
                  <a:lnTo>
                    <a:pt x="6749415" y="1038987"/>
                  </a:lnTo>
                  <a:lnTo>
                    <a:pt x="6857492" y="1038987"/>
                  </a:lnTo>
                  <a:cubicBezTo>
                    <a:pt x="6916038" y="1038987"/>
                    <a:pt x="6973061" y="986409"/>
                    <a:pt x="6970013" y="926465"/>
                  </a:cubicBezTo>
                  <a:cubicBezTo>
                    <a:pt x="6966966" y="863473"/>
                    <a:pt x="6920483" y="816864"/>
                    <a:pt x="6857492" y="813943"/>
                  </a:cubicBezTo>
                  <a:lnTo>
                    <a:pt x="6848474" y="813943"/>
                  </a:lnTo>
                  <a:cubicBezTo>
                    <a:pt x="6892035" y="803402"/>
                    <a:pt x="6934072" y="752348"/>
                    <a:pt x="6931024" y="702818"/>
                  </a:cubicBezTo>
                  <a:cubicBezTo>
                    <a:pt x="6927976" y="636778"/>
                    <a:pt x="6881494" y="596265"/>
                    <a:pt x="6818503" y="590296"/>
                  </a:cubicBezTo>
                  <a:lnTo>
                    <a:pt x="6687946" y="579755"/>
                  </a:lnTo>
                  <a:cubicBezTo>
                    <a:pt x="6693915" y="567690"/>
                    <a:pt x="6696963" y="554228"/>
                    <a:pt x="6696963" y="539242"/>
                  </a:cubicBezTo>
                  <a:lnTo>
                    <a:pt x="6886067" y="546735"/>
                  </a:lnTo>
                  <a:cubicBezTo>
                    <a:pt x="6923532" y="548259"/>
                    <a:pt x="6961123" y="549783"/>
                    <a:pt x="6998588" y="552704"/>
                  </a:cubicBezTo>
                  <a:cubicBezTo>
                    <a:pt x="7000240" y="552831"/>
                    <a:pt x="7001891" y="552831"/>
                    <a:pt x="7003542" y="552831"/>
                  </a:cubicBezTo>
                  <a:cubicBezTo>
                    <a:pt x="7057009" y="552831"/>
                    <a:pt x="7102348" y="506095"/>
                    <a:pt x="7109713" y="455168"/>
                  </a:cubicBezTo>
                  <a:cubicBezTo>
                    <a:pt x="7117207" y="399669"/>
                    <a:pt x="7082662" y="347091"/>
                    <a:pt x="7028687" y="332105"/>
                  </a:cubicBezTo>
                  <a:lnTo>
                    <a:pt x="6890638" y="296037"/>
                  </a:lnTo>
                  <a:cubicBezTo>
                    <a:pt x="6892162" y="248031"/>
                    <a:pt x="6860667" y="191008"/>
                    <a:pt x="6809612" y="183515"/>
                  </a:cubicBezTo>
                  <a:cubicBezTo>
                    <a:pt x="6482460" y="135509"/>
                    <a:pt x="6150736" y="106934"/>
                    <a:pt x="5820536" y="84455"/>
                  </a:cubicBezTo>
                  <a:cubicBezTo>
                    <a:pt x="5404738" y="55880"/>
                    <a:pt x="4989067" y="37973"/>
                    <a:pt x="4573269" y="24384"/>
                  </a:cubicBezTo>
                  <a:cubicBezTo>
                    <a:pt x="4125976" y="10922"/>
                    <a:pt x="3677285" y="3302"/>
                    <a:pt x="3229991" y="381"/>
                  </a:cubicBezTo>
                  <a:cubicBezTo>
                    <a:pt x="3162935" y="127"/>
                    <a:pt x="3095879" y="0"/>
                    <a:pt x="3028823" y="0"/>
                  </a:cubicBezTo>
                  <a:close/>
                </a:path>
              </a:pathLst>
            </a:custGeom>
            <a:solidFill>
              <a:srgbClr val="C6D8FB"/>
            </a:solidFill>
          </p:spPr>
        </p:sp>
      </p:grpSp>
      <p:sp>
        <p:nvSpPr>
          <p:cNvPr id="5" name="TextBox 5"/>
          <p:cNvSpPr txBox="1"/>
          <p:nvPr/>
        </p:nvSpPr>
        <p:spPr>
          <a:xfrm>
            <a:off x="1408690" y="2680402"/>
            <a:ext cx="4012092" cy="679247"/>
          </a:xfrm>
          <a:prstGeom prst="rect">
            <a:avLst/>
          </a:prstGeom>
        </p:spPr>
        <p:txBody>
          <a:bodyPr lIns="0" tIns="0" rIns="0" bIns="0" rtlCol="0" anchor="t">
            <a:spAutoFit/>
          </a:bodyPr>
          <a:lstStyle/>
          <a:p>
            <a:pPr algn="l">
              <a:lnSpc>
                <a:spcPts val="5458"/>
              </a:lnSpc>
            </a:pPr>
            <a:r>
              <a:rPr lang="en-US" sz="3899">
                <a:solidFill>
                  <a:srgbClr val="07076B"/>
                </a:solidFill>
                <a:latin typeface="Arimo Bold"/>
              </a:rPr>
              <a:t>Utilization Model</a:t>
            </a:r>
          </a:p>
        </p:txBody>
      </p:sp>
      <p:sp>
        <p:nvSpPr>
          <p:cNvPr id="6" name="TextBox 6"/>
          <p:cNvSpPr txBox="1"/>
          <p:nvPr/>
        </p:nvSpPr>
        <p:spPr>
          <a:xfrm>
            <a:off x="586073" y="7523950"/>
            <a:ext cx="13563590" cy="993543"/>
          </a:xfrm>
          <a:prstGeom prst="rect">
            <a:avLst/>
          </a:prstGeom>
        </p:spPr>
        <p:txBody>
          <a:bodyPr lIns="0" tIns="0" rIns="0" bIns="0" rtlCol="0" anchor="t">
            <a:spAutoFit/>
          </a:bodyPr>
          <a:lstStyle/>
          <a:p>
            <a:pPr algn="ctr">
              <a:lnSpc>
                <a:spcPts val="3823"/>
              </a:lnSpc>
            </a:pPr>
            <a:r>
              <a:rPr lang="en-US" sz="3199">
                <a:solidFill>
                  <a:srgbClr val="C0E5F3"/>
                </a:solidFill>
                <a:latin typeface="Arimo Bold"/>
              </a:rPr>
              <a:t>the Inception V3 network, which is an advanced convolutional neural network (CNN) designed for image processing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7503" y="0"/>
            <a:ext cx="3549834" cy="2947930"/>
            <a:chOff x="0" y="0"/>
            <a:chExt cx="3549840" cy="2947924"/>
          </a:xfrm>
        </p:grpSpPr>
        <p:sp>
          <p:nvSpPr>
            <p:cNvPr id="3" name="Freeform 3"/>
            <p:cNvSpPr/>
            <p:nvPr/>
          </p:nvSpPr>
          <p:spPr>
            <a:xfrm>
              <a:off x="25654" y="0"/>
              <a:ext cx="3600958" cy="2947924"/>
            </a:xfrm>
            <a:custGeom>
              <a:avLst/>
              <a:gdLst/>
              <a:ahLst/>
              <a:cxnLst/>
              <a:rect l="l" t="t" r="r" b="b"/>
              <a:pathLst>
                <a:path w="3600958" h="2947924">
                  <a:moveTo>
                    <a:pt x="889" y="0"/>
                  </a:moveTo>
                  <a:lnTo>
                    <a:pt x="0" y="2947924"/>
                  </a:lnTo>
                  <a:cubicBezTo>
                    <a:pt x="153035" y="2947924"/>
                    <a:pt x="291465" y="2862199"/>
                    <a:pt x="406527" y="2760726"/>
                  </a:cubicBezTo>
                  <a:cubicBezTo>
                    <a:pt x="520446" y="2658999"/>
                    <a:pt x="620776" y="2540381"/>
                    <a:pt x="745744" y="2454656"/>
                  </a:cubicBezTo>
                  <a:cubicBezTo>
                    <a:pt x="950976" y="2312797"/>
                    <a:pt x="1197610" y="2270633"/>
                    <a:pt x="1450340" y="2270633"/>
                  </a:cubicBezTo>
                  <a:cubicBezTo>
                    <a:pt x="1603248" y="2270633"/>
                    <a:pt x="1758188" y="2286000"/>
                    <a:pt x="1907667" y="2304034"/>
                  </a:cubicBezTo>
                  <a:cubicBezTo>
                    <a:pt x="2080768" y="2324354"/>
                    <a:pt x="2260219" y="2344928"/>
                    <a:pt x="2436241" y="2344928"/>
                  </a:cubicBezTo>
                  <a:cubicBezTo>
                    <a:pt x="2663444" y="2344928"/>
                    <a:pt x="2884805" y="2310638"/>
                    <a:pt x="3079369" y="2197481"/>
                  </a:cubicBezTo>
                  <a:cubicBezTo>
                    <a:pt x="3468624" y="1972183"/>
                    <a:pt x="3600958" y="1505839"/>
                    <a:pt x="3482213" y="1088263"/>
                  </a:cubicBezTo>
                  <a:cubicBezTo>
                    <a:pt x="3387979" y="756539"/>
                    <a:pt x="3171190" y="537337"/>
                    <a:pt x="2955671" y="282702"/>
                  </a:cubicBezTo>
                  <a:cubicBezTo>
                    <a:pt x="2886710" y="201295"/>
                    <a:pt x="2823337" y="104521"/>
                    <a:pt x="2774696" y="0"/>
                  </a:cubicBezTo>
                  <a:close/>
                </a:path>
              </a:pathLst>
            </a:custGeom>
            <a:solidFill>
              <a:srgbClr val="050571"/>
            </a:solidFill>
          </p:spPr>
        </p:sp>
      </p:grpSp>
      <p:sp>
        <p:nvSpPr>
          <p:cNvPr id="4" name="TextBox 4"/>
          <p:cNvSpPr txBox="1"/>
          <p:nvPr/>
        </p:nvSpPr>
        <p:spPr>
          <a:xfrm>
            <a:off x="6753787" y="955434"/>
            <a:ext cx="4701016" cy="803205"/>
          </a:xfrm>
          <a:prstGeom prst="rect">
            <a:avLst/>
          </a:prstGeom>
        </p:spPr>
        <p:txBody>
          <a:bodyPr lIns="0" tIns="0" rIns="0" bIns="0" rtlCol="0" anchor="t">
            <a:spAutoFit/>
          </a:bodyPr>
          <a:lstStyle/>
          <a:p>
            <a:pPr algn="l">
              <a:lnSpc>
                <a:spcPts val="6439"/>
              </a:lnSpc>
            </a:pPr>
            <a:r>
              <a:rPr lang="en-US" sz="4599">
                <a:solidFill>
                  <a:srgbClr val="07076B"/>
                </a:solidFill>
                <a:latin typeface="Arimo Bold"/>
              </a:rPr>
              <a:t>Model Structure </a:t>
            </a:r>
          </a:p>
        </p:txBody>
      </p:sp>
      <p:sp>
        <p:nvSpPr>
          <p:cNvPr id="5" name="TextBox 5"/>
          <p:cNvSpPr txBox="1"/>
          <p:nvPr/>
        </p:nvSpPr>
        <p:spPr>
          <a:xfrm>
            <a:off x="1528582" y="2684450"/>
            <a:ext cx="1496273"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input : </a:t>
            </a:r>
          </a:p>
        </p:txBody>
      </p:sp>
      <p:sp>
        <p:nvSpPr>
          <p:cNvPr id="6" name="TextBox 6"/>
          <p:cNvSpPr txBox="1"/>
          <p:nvPr/>
        </p:nvSpPr>
        <p:spPr>
          <a:xfrm>
            <a:off x="1237050" y="6308769"/>
            <a:ext cx="2716530"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 Reduction-A:</a:t>
            </a:r>
          </a:p>
        </p:txBody>
      </p:sp>
      <p:sp>
        <p:nvSpPr>
          <p:cNvPr id="7" name="TextBox 7"/>
          <p:cNvSpPr txBox="1"/>
          <p:nvPr/>
        </p:nvSpPr>
        <p:spPr>
          <a:xfrm>
            <a:off x="7748454" y="2684450"/>
            <a:ext cx="1335815"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stem : </a:t>
            </a:r>
          </a:p>
        </p:txBody>
      </p:sp>
      <p:sp>
        <p:nvSpPr>
          <p:cNvPr id="8" name="TextBox 8"/>
          <p:cNvSpPr txBox="1"/>
          <p:nvPr/>
        </p:nvSpPr>
        <p:spPr>
          <a:xfrm>
            <a:off x="7319315" y="6308769"/>
            <a:ext cx="2417169"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Inception-B:</a:t>
            </a:r>
          </a:p>
        </p:txBody>
      </p:sp>
      <p:sp>
        <p:nvSpPr>
          <p:cNvPr id="9" name="TextBox 9"/>
          <p:cNvSpPr txBox="1"/>
          <p:nvPr/>
        </p:nvSpPr>
        <p:spPr>
          <a:xfrm>
            <a:off x="13597928" y="2682097"/>
            <a:ext cx="2394299"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inception A:</a:t>
            </a:r>
          </a:p>
        </p:txBody>
      </p:sp>
      <p:sp>
        <p:nvSpPr>
          <p:cNvPr id="10" name="TextBox 10"/>
          <p:cNvSpPr txBox="1"/>
          <p:nvPr/>
        </p:nvSpPr>
        <p:spPr>
          <a:xfrm>
            <a:off x="12874714" y="6308769"/>
            <a:ext cx="3869684" cy="564918"/>
          </a:xfrm>
          <a:prstGeom prst="rect">
            <a:avLst/>
          </a:prstGeom>
        </p:spPr>
        <p:txBody>
          <a:bodyPr lIns="0" tIns="0" rIns="0" bIns="0" rtlCol="0" anchor="t">
            <a:spAutoFit/>
          </a:bodyPr>
          <a:lstStyle/>
          <a:p>
            <a:pPr algn="l">
              <a:lnSpc>
                <a:spcPts val="4479"/>
              </a:lnSpc>
            </a:pPr>
            <a:r>
              <a:rPr lang="en-US" sz="3199">
                <a:solidFill>
                  <a:srgbClr val="07076B"/>
                </a:solidFill>
                <a:latin typeface="Arimo Bold"/>
              </a:rPr>
              <a:t>Auxiliary Classifier:</a:t>
            </a:r>
          </a:p>
        </p:txBody>
      </p:sp>
      <p:sp>
        <p:nvSpPr>
          <p:cNvPr id="11" name="TextBox 11"/>
          <p:cNvSpPr txBox="1"/>
          <p:nvPr/>
        </p:nvSpPr>
        <p:spPr>
          <a:xfrm>
            <a:off x="244650" y="7231323"/>
            <a:ext cx="5335857" cy="2297163"/>
          </a:xfrm>
          <a:prstGeom prst="rect">
            <a:avLst/>
          </a:prstGeom>
        </p:spPr>
        <p:txBody>
          <a:bodyPr lIns="0" tIns="0" rIns="0" bIns="0" rtlCol="0" anchor="t">
            <a:spAutoFit/>
          </a:bodyPr>
          <a:lstStyle/>
          <a:p>
            <a:pPr algn="ctr">
              <a:lnSpc>
                <a:spcPts val="3600"/>
              </a:lnSpc>
            </a:pPr>
            <a:r>
              <a:rPr lang="en-US" sz="3000">
                <a:solidFill>
                  <a:srgbClr val="07076B"/>
                </a:solidFill>
                <a:latin typeface="Arimo"/>
              </a:rPr>
              <a:t> A dimension reduction module of type A, aimed at reducing the spatial dimensions (height and width) while increasing the depth (number of channels)</a:t>
            </a:r>
          </a:p>
        </p:txBody>
      </p:sp>
      <p:sp>
        <p:nvSpPr>
          <p:cNvPr id="12" name="TextBox 12"/>
          <p:cNvSpPr txBox="1"/>
          <p:nvPr/>
        </p:nvSpPr>
        <p:spPr>
          <a:xfrm>
            <a:off x="5565324" y="3407169"/>
            <a:ext cx="6113936" cy="1382763"/>
          </a:xfrm>
          <a:prstGeom prst="rect">
            <a:avLst/>
          </a:prstGeom>
        </p:spPr>
        <p:txBody>
          <a:bodyPr lIns="0" tIns="0" rIns="0" bIns="0" rtlCol="0" anchor="t">
            <a:spAutoFit/>
          </a:bodyPr>
          <a:lstStyle/>
          <a:p>
            <a:pPr algn="ctr">
              <a:lnSpc>
                <a:spcPts val="3600"/>
              </a:lnSpc>
            </a:pPr>
            <a:r>
              <a:rPr lang="en-US" sz="3000">
                <a:solidFill>
                  <a:srgbClr val="07076B"/>
                </a:solidFill>
                <a:latin typeface="Arimo"/>
              </a:rPr>
              <a:t> The initial part of the network processes the input data to prepare it for the subsequent stages.</a:t>
            </a:r>
          </a:p>
        </p:txBody>
      </p:sp>
      <p:sp>
        <p:nvSpPr>
          <p:cNvPr id="13" name="TextBox 13"/>
          <p:cNvSpPr txBox="1"/>
          <p:nvPr/>
        </p:nvSpPr>
        <p:spPr>
          <a:xfrm>
            <a:off x="6614265" y="4778769"/>
            <a:ext cx="107975" cy="468363"/>
          </a:xfrm>
          <a:prstGeom prst="rect">
            <a:avLst/>
          </a:prstGeom>
        </p:spPr>
        <p:txBody>
          <a:bodyPr lIns="0" tIns="0" rIns="0" bIns="0" rtlCol="0" anchor="t">
            <a:spAutoFit/>
          </a:bodyPr>
          <a:lstStyle/>
          <a:p>
            <a:pPr algn="l">
              <a:lnSpc>
                <a:spcPts val="3600"/>
              </a:lnSpc>
            </a:pPr>
            <a:r>
              <a:rPr lang="en-US" sz="3000">
                <a:solidFill>
                  <a:srgbClr val="07076B"/>
                </a:solidFill>
                <a:latin typeface="Arimo"/>
              </a:rPr>
              <a:t> </a:t>
            </a:r>
          </a:p>
        </p:txBody>
      </p:sp>
      <p:sp>
        <p:nvSpPr>
          <p:cNvPr id="14" name="TextBox 14"/>
          <p:cNvSpPr txBox="1"/>
          <p:nvPr/>
        </p:nvSpPr>
        <p:spPr>
          <a:xfrm>
            <a:off x="7143645" y="4778769"/>
            <a:ext cx="3434201" cy="468363"/>
          </a:xfrm>
          <a:prstGeom prst="rect">
            <a:avLst/>
          </a:prstGeom>
        </p:spPr>
        <p:txBody>
          <a:bodyPr lIns="0" tIns="0" rIns="0" bIns="0" rtlCol="0" anchor="t">
            <a:spAutoFit/>
          </a:bodyPr>
          <a:lstStyle/>
          <a:p>
            <a:pPr algn="l">
              <a:lnSpc>
                <a:spcPts val="3600"/>
              </a:lnSpc>
            </a:pPr>
            <a:r>
              <a:rPr lang="en-US" sz="3000">
                <a:solidFill>
                  <a:srgbClr val="07076B"/>
                </a:solidFill>
                <a:latin typeface="Arimo"/>
              </a:rPr>
              <a:t>- It includes multiple</a:t>
            </a:r>
          </a:p>
        </p:txBody>
      </p:sp>
      <p:sp>
        <p:nvSpPr>
          <p:cNvPr id="15" name="TextBox 15"/>
          <p:cNvSpPr txBox="1"/>
          <p:nvPr/>
        </p:nvSpPr>
        <p:spPr>
          <a:xfrm>
            <a:off x="5798239" y="5235969"/>
            <a:ext cx="5638781" cy="468363"/>
          </a:xfrm>
          <a:prstGeom prst="rect">
            <a:avLst/>
          </a:prstGeom>
        </p:spPr>
        <p:txBody>
          <a:bodyPr lIns="0" tIns="0" rIns="0" bIns="0" rtlCol="0" anchor="t">
            <a:spAutoFit/>
          </a:bodyPr>
          <a:lstStyle/>
          <a:p>
            <a:pPr algn="l">
              <a:lnSpc>
                <a:spcPts val="3600"/>
              </a:lnSpc>
            </a:pPr>
            <a:r>
              <a:rPr lang="en-US" sz="3000">
                <a:solidFill>
                  <a:srgbClr val="07076B"/>
                </a:solidFill>
                <a:latin typeface="Arimo"/>
              </a:rPr>
              <a:t>convolutional and pooling layers.</a:t>
            </a:r>
          </a:p>
        </p:txBody>
      </p:sp>
      <p:sp>
        <p:nvSpPr>
          <p:cNvPr id="16" name="TextBox 16"/>
          <p:cNvSpPr txBox="1"/>
          <p:nvPr/>
        </p:nvSpPr>
        <p:spPr>
          <a:xfrm>
            <a:off x="6389761" y="7164648"/>
            <a:ext cx="5443528" cy="2754363"/>
          </a:xfrm>
          <a:prstGeom prst="rect">
            <a:avLst/>
          </a:prstGeom>
        </p:spPr>
        <p:txBody>
          <a:bodyPr lIns="0" tIns="0" rIns="0" bIns="0" rtlCol="0" anchor="t">
            <a:spAutoFit/>
          </a:bodyPr>
          <a:lstStyle/>
          <a:p>
            <a:pPr algn="ctr">
              <a:lnSpc>
                <a:spcPts val="3600"/>
              </a:lnSpc>
            </a:pPr>
            <a:r>
              <a:rPr lang="en-US" sz="3000">
                <a:solidFill>
                  <a:srgbClr val="07076B"/>
                </a:solidFill>
                <a:latin typeface="Arimo"/>
              </a:rPr>
              <a:t> A series of Inception modules of type B, which include various convolutional operations to deepen the network and increase the complexity of the features learned.</a:t>
            </a:r>
          </a:p>
        </p:txBody>
      </p:sp>
      <p:sp>
        <p:nvSpPr>
          <p:cNvPr id="17" name="TextBox 17"/>
          <p:cNvSpPr txBox="1"/>
          <p:nvPr/>
        </p:nvSpPr>
        <p:spPr>
          <a:xfrm>
            <a:off x="12227976" y="3407169"/>
            <a:ext cx="5768007" cy="2754363"/>
          </a:xfrm>
          <a:prstGeom prst="rect">
            <a:avLst/>
          </a:prstGeom>
        </p:spPr>
        <p:txBody>
          <a:bodyPr lIns="0" tIns="0" rIns="0" bIns="0" rtlCol="0" anchor="t">
            <a:spAutoFit/>
          </a:bodyPr>
          <a:lstStyle/>
          <a:p>
            <a:pPr algn="ctr">
              <a:lnSpc>
                <a:spcPts val="3600"/>
              </a:lnSpc>
            </a:pPr>
            <a:r>
              <a:rPr lang="en-US" sz="3000">
                <a:solidFill>
                  <a:srgbClr val="07076B"/>
                </a:solidFill>
                <a:latin typeface="Arimo"/>
              </a:rPr>
              <a:t>A series of Inception modules of type A, which combine different convolutional operations (such as (1*1), (3 * 3), and 5 * 5)) to capture various features from the data.</a:t>
            </a:r>
          </a:p>
        </p:txBody>
      </p:sp>
      <p:sp>
        <p:nvSpPr>
          <p:cNvPr id="18" name="TextBox 18"/>
          <p:cNvSpPr txBox="1"/>
          <p:nvPr/>
        </p:nvSpPr>
        <p:spPr>
          <a:xfrm>
            <a:off x="12282021" y="7003990"/>
            <a:ext cx="5657869" cy="3072689"/>
          </a:xfrm>
          <a:prstGeom prst="rect">
            <a:avLst/>
          </a:prstGeom>
        </p:spPr>
        <p:txBody>
          <a:bodyPr lIns="0" tIns="0" rIns="0" bIns="0" rtlCol="0" anchor="t">
            <a:spAutoFit/>
          </a:bodyPr>
          <a:lstStyle/>
          <a:p>
            <a:pPr algn="ctr">
              <a:lnSpc>
                <a:spcPts val="3450"/>
              </a:lnSpc>
            </a:pPr>
            <a:r>
              <a:rPr lang="en-US" sz="2899">
                <a:solidFill>
                  <a:srgbClr val="07076B"/>
                </a:solidFill>
                <a:latin typeface="Arimo"/>
              </a:rPr>
              <a:t> An auxiliary classifier used to provide additional training signals, helping to improve gradient flow during training.  - It consists of several convolutional and pooling layers, followed by a classification layer.</a:t>
            </a:r>
          </a:p>
        </p:txBody>
      </p:sp>
      <p:sp>
        <p:nvSpPr>
          <p:cNvPr id="19" name="TextBox 19"/>
          <p:cNvSpPr txBox="1"/>
          <p:nvPr/>
        </p:nvSpPr>
        <p:spPr>
          <a:xfrm>
            <a:off x="437750" y="3696586"/>
            <a:ext cx="4368575" cy="1539107"/>
          </a:xfrm>
          <a:prstGeom prst="rect">
            <a:avLst/>
          </a:prstGeom>
        </p:spPr>
        <p:txBody>
          <a:bodyPr lIns="0" tIns="0" rIns="0" bIns="0" rtlCol="0" anchor="t">
            <a:spAutoFit/>
          </a:bodyPr>
          <a:lstStyle/>
          <a:p>
            <a:pPr algn="ctr">
              <a:lnSpc>
                <a:spcPts val="4006"/>
              </a:lnSpc>
            </a:pPr>
            <a:r>
              <a:rPr lang="en-US" sz="3352">
                <a:solidFill>
                  <a:srgbClr val="07076B"/>
                </a:solidFill>
                <a:latin typeface="Arimo"/>
              </a:rPr>
              <a:t>The input is an image with dimensions (299 * 299 *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B5E1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704976" y="1771012"/>
            <a:ext cx="6490335" cy="6624723"/>
          </a:xfrm>
          <a:custGeom>
            <a:avLst/>
            <a:gdLst/>
            <a:ahLst/>
            <a:cxnLst/>
            <a:rect l="l" t="t" r="r" b="b"/>
            <a:pathLst>
              <a:path w="6490335" h="6624723">
                <a:moveTo>
                  <a:pt x="0" y="0"/>
                </a:moveTo>
                <a:lnTo>
                  <a:pt x="6490335" y="0"/>
                </a:lnTo>
                <a:lnTo>
                  <a:pt x="6490335" y="6624723"/>
                </a:lnTo>
                <a:lnTo>
                  <a:pt x="0" y="66247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23481" y="4726124"/>
            <a:ext cx="9533334" cy="1666399"/>
          </a:xfrm>
          <a:prstGeom prst="rect">
            <a:avLst/>
          </a:prstGeom>
        </p:spPr>
        <p:txBody>
          <a:bodyPr lIns="0" tIns="0" rIns="0" bIns="0" rtlCol="0" anchor="t">
            <a:spAutoFit/>
          </a:bodyPr>
          <a:lstStyle/>
          <a:p>
            <a:pPr algn="l">
              <a:lnSpc>
                <a:spcPts val="13439"/>
              </a:lnSpc>
            </a:pPr>
            <a:r>
              <a:rPr lang="en-US" sz="9600">
                <a:solidFill>
                  <a:srgbClr val="FFFFFF"/>
                </a:solidFill>
                <a:latin typeface="Arimo Bold"/>
              </a:rPr>
              <a:t>INTRODUCTION</a:t>
            </a:r>
          </a:p>
        </p:txBody>
      </p:sp>
      <p:sp>
        <p:nvSpPr>
          <p:cNvPr id="7" name="TextBox 7"/>
          <p:cNvSpPr txBox="1"/>
          <p:nvPr/>
        </p:nvSpPr>
        <p:spPr>
          <a:xfrm>
            <a:off x="4974269" y="1822590"/>
            <a:ext cx="1584874" cy="1895056"/>
          </a:xfrm>
          <a:prstGeom prst="rect">
            <a:avLst/>
          </a:prstGeom>
        </p:spPr>
        <p:txBody>
          <a:bodyPr lIns="0" tIns="0" rIns="0" bIns="0" rtlCol="0" anchor="t">
            <a:spAutoFit/>
          </a:bodyPr>
          <a:lstStyle/>
          <a:p>
            <a:pPr algn="l">
              <a:lnSpc>
                <a:spcPts val="15399"/>
              </a:lnSpc>
            </a:pPr>
            <a:r>
              <a:rPr lang="en-US" sz="10999">
                <a:solidFill>
                  <a:srgbClr val="FFFFFF"/>
                </a:solidFill>
                <a:latin typeface="Arimo Bold"/>
              </a:rPr>
              <a:t>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398329" cy="2589609"/>
            <a:chOff x="0" y="0"/>
            <a:chExt cx="3398329" cy="2589606"/>
          </a:xfrm>
        </p:grpSpPr>
        <p:sp>
          <p:nvSpPr>
            <p:cNvPr id="3" name="Freeform 3"/>
            <p:cNvSpPr/>
            <p:nvPr/>
          </p:nvSpPr>
          <p:spPr>
            <a:xfrm>
              <a:off x="0" y="0"/>
              <a:ext cx="3475101" cy="2570734"/>
            </a:xfrm>
            <a:custGeom>
              <a:avLst/>
              <a:gdLst/>
              <a:ahLst/>
              <a:cxnLst/>
              <a:rect l="l" t="t" r="r" b="b"/>
              <a:pathLst>
                <a:path w="3475101" h="2570734">
                  <a:moveTo>
                    <a:pt x="0" y="0"/>
                  </a:moveTo>
                  <a:lnTo>
                    <a:pt x="0" y="2570734"/>
                  </a:lnTo>
                  <a:cubicBezTo>
                    <a:pt x="103378" y="2540000"/>
                    <a:pt x="197993" y="2475230"/>
                    <a:pt x="280670" y="2402332"/>
                  </a:cubicBezTo>
                  <a:cubicBezTo>
                    <a:pt x="394589" y="2300605"/>
                    <a:pt x="494919" y="2181987"/>
                    <a:pt x="619887" y="2096262"/>
                  </a:cubicBezTo>
                  <a:cubicBezTo>
                    <a:pt x="825119" y="1954403"/>
                    <a:pt x="1071753" y="1912239"/>
                    <a:pt x="1324483" y="1912239"/>
                  </a:cubicBezTo>
                  <a:cubicBezTo>
                    <a:pt x="1477391" y="1912239"/>
                    <a:pt x="1632331" y="1927606"/>
                    <a:pt x="1781810" y="1945640"/>
                  </a:cubicBezTo>
                  <a:cubicBezTo>
                    <a:pt x="1954911" y="1965960"/>
                    <a:pt x="2134362" y="1986534"/>
                    <a:pt x="2310384" y="1986534"/>
                  </a:cubicBezTo>
                  <a:cubicBezTo>
                    <a:pt x="2537587" y="1986534"/>
                    <a:pt x="2758948" y="1952244"/>
                    <a:pt x="2953512" y="1839087"/>
                  </a:cubicBezTo>
                  <a:cubicBezTo>
                    <a:pt x="3342767" y="1613789"/>
                    <a:pt x="3475101" y="1147445"/>
                    <a:pt x="3356356" y="729869"/>
                  </a:cubicBezTo>
                  <a:cubicBezTo>
                    <a:pt x="3271520" y="431419"/>
                    <a:pt x="3087624" y="224155"/>
                    <a:pt x="2894584" y="0"/>
                  </a:cubicBezTo>
                  <a:close/>
                </a:path>
              </a:pathLst>
            </a:custGeom>
            <a:solidFill>
              <a:srgbClr val="CAE8FF"/>
            </a:solidFill>
          </p:spPr>
        </p:sp>
      </p:grpSp>
      <p:sp>
        <p:nvSpPr>
          <p:cNvPr id="4" name="TextBox 4"/>
          <p:cNvSpPr txBox="1"/>
          <p:nvPr/>
        </p:nvSpPr>
        <p:spPr>
          <a:xfrm>
            <a:off x="322678" y="2318947"/>
            <a:ext cx="5659850" cy="2851575"/>
          </a:xfrm>
          <a:prstGeom prst="rect">
            <a:avLst/>
          </a:prstGeom>
        </p:spPr>
        <p:txBody>
          <a:bodyPr lIns="0" tIns="0" rIns="0" bIns="0" rtlCol="0" anchor="t">
            <a:spAutoFit/>
          </a:bodyPr>
          <a:lstStyle/>
          <a:p>
            <a:pPr algn="ctr">
              <a:lnSpc>
                <a:spcPts val="4479"/>
              </a:lnSpc>
            </a:pPr>
            <a:r>
              <a:rPr lang="en-US" sz="3199">
                <a:solidFill>
                  <a:srgbClr val="83CDFF"/>
                </a:solidFill>
                <a:latin typeface="Arimo Bold"/>
              </a:rPr>
              <a:t> Reduction-B:</a:t>
            </a:r>
          </a:p>
          <a:p>
            <a:pPr algn="ctr">
              <a:lnSpc>
                <a:spcPts val="3600"/>
              </a:lnSpc>
            </a:pPr>
            <a:r>
              <a:rPr lang="en-US" sz="3000">
                <a:solidFill>
                  <a:srgbClr val="C0E5F3"/>
                </a:solidFill>
                <a:latin typeface="Arimo"/>
              </a:rPr>
              <a:t>A dimension reduction module of type B, further reducing the spatial dimensions and deepening the network</a:t>
            </a:r>
          </a:p>
        </p:txBody>
      </p:sp>
      <p:sp>
        <p:nvSpPr>
          <p:cNvPr id="5" name="TextBox 5"/>
          <p:cNvSpPr txBox="1"/>
          <p:nvPr/>
        </p:nvSpPr>
        <p:spPr>
          <a:xfrm>
            <a:off x="1028852" y="6384017"/>
            <a:ext cx="4813068" cy="564918"/>
          </a:xfrm>
          <a:prstGeom prst="rect">
            <a:avLst/>
          </a:prstGeom>
        </p:spPr>
        <p:txBody>
          <a:bodyPr lIns="0" tIns="0" rIns="0" bIns="0" rtlCol="0" anchor="t">
            <a:spAutoFit/>
          </a:bodyPr>
          <a:lstStyle/>
          <a:p>
            <a:pPr algn="l">
              <a:lnSpc>
                <a:spcPts val="4479"/>
              </a:lnSpc>
            </a:pPr>
            <a:r>
              <a:rPr lang="en-US" sz="3199">
                <a:solidFill>
                  <a:srgbClr val="83CDFF"/>
                </a:solidFill>
                <a:latin typeface="Arimo Bold"/>
              </a:rPr>
              <a:t>Fully Connected Layers:</a:t>
            </a:r>
          </a:p>
        </p:txBody>
      </p:sp>
      <p:sp>
        <p:nvSpPr>
          <p:cNvPr id="6" name="TextBox 6"/>
          <p:cNvSpPr txBox="1"/>
          <p:nvPr/>
        </p:nvSpPr>
        <p:spPr>
          <a:xfrm>
            <a:off x="7773514" y="2318947"/>
            <a:ext cx="2417169" cy="564918"/>
          </a:xfrm>
          <a:prstGeom prst="rect">
            <a:avLst/>
          </a:prstGeom>
        </p:spPr>
        <p:txBody>
          <a:bodyPr lIns="0" tIns="0" rIns="0" bIns="0" rtlCol="0" anchor="t">
            <a:spAutoFit/>
          </a:bodyPr>
          <a:lstStyle/>
          <a:p>
            <a:pPr algn="l">
              <a:lnSpc>
                <a:spcPts val="4479"/>
              </a:lnSpc>
            </a:pPr>
            <a:r>
              <a:rPr lang="en-US" sz="3199">
                <a:solidFill>
                  <a:srgbClr val="83CDFF"/>
                </a:solidFill>
                <a:latin typeface="Arimo Bold"/>
              </a:rPr>
              <a:t>Inception-C:</a:t>
            </a:r>
          </a:p>
        </p:txBody>
      </p:sp>
      <p:sp>
        <p:nvSpPr>
          <p:cNvPr id="7" name="TextBox 7"/>
          <p:cNvSpPr txBox="1"/>
          <p:nvPr/>
        </p:nvSpPr>
        <p:spPr>
          <a:xfrm>
            <a:off x="7344289" y="6384017"/>
            <a:ext cx="4082901" cy="1937175"/>
          </a:xfrm>
          <a:prstGeom prst="rect">
            <a:avLst/>
          </a:prstGeom>
        </p:spPr>
        <p:txBody>
          <a:bodyPr lIns="0" tIns="0" rIns="0" bIns="0" rtlCol="0" anchor="t">
            <a:spAutoFit/>
          </a:bodyPr>
          <a:lstStyle/>
          <a:p>
            <a:pPr algn="ctr">
              <a:lnSpc>
                <a:spcPts val="4479"/>
              </a:lnSpc>
            </a:pPr>
            <a:r>
              <a:rPr lang="en-US" sz="3199">
                <a:solidFill>
                  <a:srgbClr val="83CDFF"/>
                </a:solidFill>
                <a:latin typeface="Arimo Bold"/>
              </a:rPr>
              <a:t>Dropout layer :</a:t>
            </a:r>
          </a:p>
          <a:p>
            <a:pPr algn="ctr">
              <a:lnSpc>
                <a:spcPts val="3600"/>
              </a:lnSpc>
            </a:pPr>
            <a:r>
              <a:rPr lang="en-US" sz="3000">
                <a:solidFill>
                  <a:srgbClr val="C0E5F3"/>
                </a:solidFill>
                <a:latin typeface="Arimo"/>
              </a:rPr>
              <a:t> use to remove neurons that have noise </a:t>
            </a:r>
          </a:p>
        </p:txBody>
      </p:sp>
      <p:sp>
        <p:nvSpPr>
          <p:cNvPr id="8" name="TextBox 8"/>
          <p:cNvSpPr txBox="1"/>
          <p:nvPr/>
        </p:nvSpPr>
        <p:spPr>
          <a:xfrm>
            <a:off x="12540701" y="2318947"/>
            <a:ext cx="4812668" cy="564918"/>
          </a:xfrm>
          <a:prstGeom prst="rect">
            <a:avLst/>
          </a:prstGeom>
        </p:spPr>
        <p:txBody>
          <a:bodyPr lIns="0" tIns="0" rIns="0" bIns="0" rtlCol="0" anchor="t">
            <a:spAutoFit/>
          </a:bodyPr>
          <a:lstStyle/>
          <a:p>
            <a:pPr algn="l">
              <a:lnSpc>
                <a:spcPts val="4479"/>
              </a:lnSpc>
            </a:pPr>
            <a:r>
              <a:rPr lang="en-US" sz="3199">
                <a:solidFill>
                  <a:srgbClr val="83CDFF"/>
                </a:solidFill>
                <a:latin typeface="Arimo Bold"/>
              </a:rPr>
              <a:t>Global Average Pooling:</a:t>
            </a:r>
          </a:p>
        </p:txBody>
      </p:sp>
      <p:sp>
        <p:nvSpPr>
          <p:cNvPr id="9" name="TextBox 9"/>
          <p:cNvSpPr txBox="1"/>
          <p:nvPr/>
        </p:nvSpPr>
        <p:spPr>
          <a:xfrm>
            <a:off x="12518022" y="6405172"/>
            <a:ext cx="5227901" cy="564918"/>
          </a:xfrm>
          <a:prstGeom prst="rect">
            <a:avLst/>
          </a:prstGeom>
        </p:spPr>
        <p:txBody>
          <a:bodyPr lIns="0" tIns="0" rIns="0" bIns="0" rtlCol="0" anchor="t">
            <a:spAutoFit/>
          </a:bodyPr>
          <a:lstStyle/>
          <a:p>
            <a:pPr algn="l">
              <a:lnSpc>
                <a:spcPts val="4479"/>
              </a:lnSpc>
            </a:pPr>
            <a:r>
              <a:rPr lang="en-US" sz="3199">
                <a:solidFill>
                  <a:srgbClr val="83CDFF"/>
                </a:solidFill>
                <a:latin typeface="Arimo Bold"/>
              </a:rPr>
              <a:t>Last fully connected layer:</a:t>
            </a:r>
          </a:p>
        </p:txBody>
      </p:sp>
      <p:sp>
        <p:nvSpPr>
          <p:cNvPr id="10" name="TextBox 10"/>
          <p:cNvSpPr txBox="1"/>
          <p:nvPr/>
        </p:nvSpPr>
        <p:spPr>
          <a:xfrm>
            <a:off x="6489592" y="3329769"/>
            <a:ext cx="5206070" cy="2297163"/>
          </a:xfrm>
          <a:prstGeom prst="rect">
            <a:avLst/>
          </a:prstGeom>
        </p:spPr>
        <p:txBody>
          <a:bodyPr lIns="0" tIns="0" rIns="0" bIns="0" rtlCol="0" anchor="t">
            <a:spAutoFit/>
          </a:bodyPr>
          <a:lstStyle/>
          <a:p>
            <a:pPr algn="ctr">
              <a:lnSpc>
                <a:spcPts val="3600"/>
              </a:lnSpc>
            </a:pPr>
            <a:r>
              <a:rPr lang="en-US" sz="3000">
                <a:solidFill>
                  <a:srgbClr val="C0E5F3"/>
                </a:solidFill>
                <a:latin typeface="Arimo"/>
              </a:rPr>
              <a:t> A series of Inception modules of type C, continuing to apply various convolutional operations to capture more features.</a:t>
            </a:r>
          </a:p>
        </p:txBody>
      </p:sp>
      <p:sp>
        <p:nvSpPr>
          <p:cNvPr id="11" name="TextBox 11"/>
          <p:cNvSpPr txBox="1"/>
          <p:nvPr/>
        </p:nvSpPr>
        <p:spPr>
          <a:xfrm>
            <a:off x="12637894" y="7566298"/>
            <a:ext cx="5162502" cy="1382763"/>
          </a:xfrm>
          <a:prstGeom prst="rect">
            <a:avLst/>
          </a:prstGeom>
        </p:spPr>
        <p:txBody>
          <a:bodyPr lIns="0" tIns="0" rIns="0" bIns="0" rtlCol="0" anchor="t">
            <a:spAutoFit/>
          </a:bodyPr>
          <a:lstStyle/>
          <a:p>
            <a:pPr algn="ctr">
              <a:lnSpc>
                <a:spcPts val="3600"/>
              </a:lnSpc>
            </a:pPr>
            <a:r>
              <a:rPr lang="en-US" sz="3000">
                <a:solidFill>
                  <a:srgbClr val="C0E5F3"/>
                </a:solidFill>
                <a:latin typeface="Arimo"/>
              </a:rPr>
              <a:t>use 5 neurons to make classification and use softmax classifier </a:t>
            </a:r>
          </a:p>
        </p:txBody>
      </p:sp>
      <p:sp>
        <p:nvSpPr>
          <p:cNvPr id="12" name="TextBox 12"/>
          <p:cNvSpPr txBox="1"/>
          <p:nvPr/>
        </p:nvSpPr>
        <p:spPr>
          <a:xfrm>
            <a:off x="653520" y="7210339"/>
            <a:ext cx="5908005" cy="881939"/>
          </a:xfrm>
          <a:prstGeom prst="rect">
            <a:avLst/>
          </a:prstGeom>
        </p:spPr>
        <p:txBody>
          <a:bodyPr lIns="0" tIns="0" rIns="0" bIns="0" rtlCol="0" anchor="t">
            <a:spAutoFit/>
          </a:bodyPr>
          <a:lstStyle/>
          <a:p>
            <a:pPr algn="ctr">
              <a:lnSpc>
                <a:spcPts val="3450"/>
              </a:lnSpc>
            </a:pPr>
            <a:r>
              <a:rPr lang="en-US" sz="2899">
                <a:solidFill>
                  <a:srgbClr val="C0E5F3"/>
                </a:solidFill>
                <a:latin typeface="Arimo"/>
              </a:rPr>
              <a:t>Fully connected layers applied after global average pooling.</a:t>
            </a:r>
          </a:p>
        </p:txBody>
      </p:sp>
      <p:sp>
        <p:nvSpPr>
          <p:cNvPr id="13" name="TextBox 13"/>
          <p:cNvSpPr txBox="1"/>
          <p:nvPr/>
        </p:nvSpPr>
        <p:spPr>
          <a:xfrm>
            <a:off x="632984" y="8086639"/>
            <a:ext cx="104356" cy="443789"/>
          </a:xfrm>
          <a:prstGeom prst="rect">
            <a:avLst/>
          </a:prstGeom>
        </p:spPr>
        <p:txBody>
          <a:bodyPr lIns="0" tIns="0" rIns="0" bIns="0" rtlCol="0" anchor="t">
            <a:spAutoFit/>
          </a:bodyPr>
          <a:lstStyle/>
          <a:p>
            <a:pPr algn="l">
              <a:lnSpc>
                <a:spcPts val="3450"/>
              </a:lnSpc>
            </a:pPr>
            <a:r>
              <a:rPr lang="en-US" sz="2899">
                <a:solidFill>
                  <a:srgbClr val="C0E5F3"/>
                </a:solidFill>
                <a:latin typeface="Arimo"/>
              </a:rPr>
              <a:t> </a:t>
            </a:r>
          </a:p>
        </p:txBody>
      </p:sp>
      <p:sp>
        <p:nvSpPr>
          <p:cNvPr id="14" name="TextBox 14"/>
          <p:cNvSpPr txBox="1"/>
          <p:nvPr/>
        </p:nvSpPr>
        <p:spPr>
          <a:xfrm>
            <a:off x="1042264" y="8086639"/>
            <a:ext cx="5532444" cy="443789"/>
          </a:xfrm>
          <a:prstGeom prst="rect">
            <a:avLst/>
          </a:prstGeom>
        </p:spPr>
        <p:txBody>
          <a:bodyPr lIns="0" tIns="0" rIns="0" bIns="0" rtlCol="0" anchor="t">
            <a:spAutoFit/>
          </a:bodyPr>
          <a:lstStyle/>
          <a:p>
            <a:pPr algn="l">
              <a:lnSpc>
                <a:spcPts val="3450"/>
              </a:lnSpc>
            </a:pPr>
            <a:r>
              <a:rPr lang="en-US" sz="2899">
                <a:solidFill>
                  <a:srgbClr val="C0E5F3"/>
                </a:solidFill>
                <a:latin typeface="Arimo"/>
              </a:rPr>
              <a:t>- Include a final layer that outputs</a:t>
            </a:r>
          </a:p>
        </p:txBody>
      </p:sp>
      <p:sp>
        <p:nvSpPr>
          <p:cNvPr id="15" name="TextBox 15"/>
          <p:cNvSpPr txBox="1"/>
          <p:nvPr/>
        </p:nvSpPr>
        <p:spPr>
          <a:xfrm>
            <a:off x="367179" y="8524789"/>
            <a:ext cx="6492088" cy="1320089"/>
          </a:xfrm>
          <a:prstGeom prst="rect">
            <a:avLst/>
          </a:prstGeom>
        </p:spPr>
        <p:txBody>
          <a:bodyPr lIns="0" tIns="0" rIns="0" bIns="0" rtlCol="0" anchor="t">
            <a:spAutoFit/>
          </a:bodyPr>
          <a:lstStyle/>
          <a:p>
            <a:pPr algn="ctr">
              <a:lnSpc>
                <a:spcPts val="3450"/>
              </a:lnSpc>
            </a:pPr>
            <a:r>
              <a:rPr lang="en-US" sz="2899">
                <a:solidFill>
                  <a:srgbClr val="C0E5F3"/>
                </a:solidFill>
                <a:latin typeface="Arimo"/>
              </a:rPr>
              <a:t>probabilities for each class (usually 1000 classes for image classification in ImageNet)</a:t>
            </a:r>
          </a:p>
        </p:txBody>
      </p:sp>
      <p:sp>
        <p:nvSpPr>
          <p:cNvPr id="16" name="TextBox 16"/>
          <p:cNvSpPr txBox="1"/>
          <p:nvPr/>
        </p:nvSpPr>
        <p:spPr>
          <a:xfrm>
            <a:off x="12313015" y="3331026"/>
            <a:ext cx="5929284" cy="2634539"/>
          </a:xfrm>
          <a:prstGeom prst="rect">
            <a:avLst/>
          </a:prstGeom>
        </p:spPr>
        <p:txBody>
          <a:bodyPr lIns="0" tIns="0" rIns="0" bIns="0" rtlCol="0" anchor="t">
            <a:spAutoFit/>
          </a:bodyPr>
          <a:lstStyle/>
          <a:p>
            <a:pPr algn="ctr">
              <a:lnSpc>
                <a:spcPts val="3450"/>
              </a:lnSpc>
            </a:pPr>
            <a:r>
              <a:rPr lang="en-US" sz="2899">
                <a:solidFill>
                  <a:srgbClr val="C0E5F3"/>
                </a:solidFill>
                <a:latin typeface="Arimo"/>
              </a:rPr>
              <a:t> A global average pooling layer, applied to reduce the spatial dimensions to 1, taking the average across each feature map.  - Outputs a number of features equal to the number of channels.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sp>
        <p:nvSpPr>
          <p:cNvPr id="2" name="Freeform 2"/>
          <p:cNvSpPr/>
          <p:nvPr/>
        </p:nvSpPr>
        <p:spPr>
          <a:xfrm>
            <a:off x="1454668" y="435178"/>
            <a:ext cx="4389901" cy="2274932"/>
          </a:xfrm>
          <a:custGeom>
            <a:avLst/>
            <a:gdLst/>
            <a:ahLst/>
            <a:cxnLst/>
            <a:rect l="l" t="t" r="r" b="b"/>
            <a:pathLst>
              <a:path w="4389901" h="2274932">
                <a:moveTo>
                  <a:pt x="0" y="0"/>
                </a:moveTo>
                <a:lnTo>
                  <a:pt x="4389901" y="0"/>
                </a:lnTo>
                <a:lnTo>
                  <a:pt x="4389901" y="2274932"/>
                </a:lnTo>
                <a:lnTo>
                  <a:pt x="0" y="22749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430151" y="435178"/>
            <a:ext cx="4607490" cy="2188340"/>
          </a:xfrm>
          <a:custGeom>
            <a:avLst/>
            <a:gdLst/>
            <a:ahLst/>
            <a:cxnLst/>
            <a:rect l="l" t="t" r="r" b="b"/>
            <a:pathLst>
              <a:path w="4607490" h="2188340">
                <a:moveTo>
                  <a:pt x="0" y="0"/>
                </a:moveTo>
                <a:lnTo>
                  <a:pt x="4607490" y="0"/>
                </a:lnTo>
                <a:lnTo>
                  <a:pt x="4607490" y="2188340"/>
                </a:lnTo>
                <a:lnTo>
                  <a:pt x="0" y="21883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8432" y="2970333"/>
            <a:ext cx="8115300" cy="7191375"/>
          </a:xfrm>
          <a:custGeom>
            <a:avLst/>
            <a:gdLst/>
            <a:ahLst/>
            <a:cxnLst/>
            <a:rect l="l" t="t" r="r" b="b"/>
            <a:pathLst>
              <a:path w="8115300" h="7191375">
                <a:moveTo>
                  <a:pt x="0" y="0"/>
                </a:moveTo>
                <a:lnTo>
                  <a:pt x="8115300" y="0"/>
                </a:lnTo>
                <a:lnTo>
                  <a:pt x="8115300" y="7191375"/>
                </a:lnTo>
                <a:lnTo>
                  <a:pt x="0" y="7191375"/>
                </a:lnTo>
                <a:lnTo>
                  <a:pt x="0" y="0"/>
                </a:lnTo>
                <a:close/>
              </a:path>
            </a:pathLst>
          </a:custGeom>
          <a:blipFill>
            <a:blip r:embed="rId6"/>
            <a:stretch>
              <a:fillRect l="-65" r="-51" b="-1059"/>
            </a:stretch>
          </a:blipFill>
        </p:spPr>
      </p:sp>
      <p:sp>
        <p:nvSpPr>
          <p:cNvPr id="5" name="Freeform 5"/>
          <p:cNvSpPr/>
          <p:nvPr/>
        </p:nvSpPr>
        <p:spPr>
          <a:xfrm>
            <a:off x="8952071" y="3133411"/>
            <a:ext cx="9334500" cy="4648200"/>
          </a:xfrm>
          <a:custGeom>
            <a:avLst/>
            <a:gdLst/>
            <a:ahLst/>
            <a:cxnLst/>
            <a:rect l="l" t="t" r="r" b="b"/>
            <a:pathLst>
              <a:path w="9334500" h="4648200">
                <a:moveTo>
                  <a:pt x="0" y="0"/>
                </a:moveTo>
                <a:lnTo>
                  <a:pt x="9334500" y="0"/>
                </a:lnTo>
                <a:lnTo>
                  <a:pt x="9334500" y="4648200"/>
                </a:lnTo>
                <a:lnTo>
                  <a:pt x="0" y="4648200"/>
                </a:lnTo>
                <a:lnTo>
                  <a:pt x="0" y="0"/>
                </a:lnTo>
                <a:close/>
              </a:path>
            </a:pathLst>
          </a:custGeom>
          <a:blipFill>
            <a:blip r:embed="rId7"/>
            <a:stretch>
              <a:fillRect l="-4693"/>
            </a:stretch>
          </a:blipFill>
        </p:spPr>
      </p:sp>
      <p:sp>
        <p:nvSpPr>
          <p:cNvPr id="6" name="TextBox 6"/>
          <p:cNvSpPr txBox="1"/>
          <p:nvPr/>
        </p:nvSpPr>
        <p:spPr>
          <a:xfrm>
            <a:off x="2300459" y="1349988"/>
            <a:ext cx="2755906" cy="432559"/>
          </a:xfrm>
          <a:prstGeom prst="rect">
            <a:avLst/>
          </a:prstGeom>
        </p:spPr>
        <p:txBody>
          <a:bodyPr lIns="0" tIns="0" rIns="0" bIns="0" rtlCol="0" anchor="t">
            <a:spAutoFit/>
          </a:bodyPr>
          <a:lstStyle/>
          <a:p>
            <a:pPr algn="l">
              <a:lnSpc>
                <a:spcPts val="3509"/>
              </a:lnSpc>
            </a:pPr>
            <a:r>
              <a:rPr lang="en-US" sz="2506">
                <a:solidFill>
                  <a:srgbClr val="004AAD"/>
                </a:solidFill>
                <a:latin typeface="Open Sauce Bold"/>
              </a:rPr>
              <a:t>Confusion Matrix</a:t>
            </a:r>
          </a:p>
        </p:txBody>
      </p:sp>
      <p:sp>
        <p:nvSpPr>
          <p:cNvPr id="7" name="TextBox 7"/>
          <p:cNvSpPr txBox="1"/>
          <p:nvPr/>
        </p:nvSpPr>
        <p:spPr>
          <a:xfrm>
            <a:off x="11424466" y="1311888"/>
            <a:ext cx="2674439" cy="432559"/>
          </a:xfrm>
          <a:prstGeom prst="rect">
            <a:avLst/>
          </a:prstGeom>
        </p:spPr>
        <p:txBody>
          <a:bodyPr lIns="0" tIns="0" rIns="0" bIns="0" rtlCol="0" anchor="t">
            <a:spAutoFit/>
          </a:bodyPr>
          <a:lstStyle/>
          <a:p>
            <a:pPr algn="l">
              <a:lnSpc>
                <a:spcPts val="3509"/>
              </a:lnSpc>
            </a:pPr>
            <a:r>
              <a:rPr lang="en-US" sz="2506">
                <a:solidFill>
                  <a:srgbClr val="004AAD"/>
                </a:solidFill>
                <a:latin typeface="Open Sauce Bold"/>
              </a:rPr>
              <a:t>Loss &amp; accuracy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8D9FF"/>
        </a:solidFill>
        <a:effectLst/>
      </p:bgPr>
    </p:bg>
    <p:spTree>
      <p:nvGrpSpPr>
        <p:cNvPr id="1" name=""/>
        <p:cNvGrpSpPr/>
        <p:nvPr/>
      </p:nvGrpSpPr>
      <p:grpSpPr>
        <a:xfrm>
          <a:off x="0" y="0"/>
          <a:ext cx="0" cy="0"/>
          <a:chOff x="0" y="0"/>
          <a:chExt cx="0" cy="0"/>
        </a:xfrm>
      </p:grpSpPr>
      <p:sp>
        <p:nvSpPr>
          <p:cNvPr id="2" name="Freeform 2"/>
          <p:cNvSpPr/>
          <p:nvPr/>
        </p:nvSpPr>
        <p:spPr>
          <a:xfrm>
            <a:off x="-63503" y="-63503"/>
            <a:ext cx="6723459" cy="3988184"/>
          </a:xfrm>
          <a:custGeom>
            <a:avLst/>
            <a:gdLst/>
            <a:ahLst/>
            <a:cxnLst/>
            <a:rect l="l" t="t" r="r" b="b"/>
            <a:pathLst>
              <a:path w="6723459" h="3988184">
                <a:moveTo>
                  <a:pt x="0" y="0"/>
                </a:moveTo>
                <a:lnTo>
                  <a:pt x="6723459" y="0"/>
                </a:lnTo>
                <a:lnTo>
                  <a:pt x="6723459" y="3988184"/>
                </a:lnTo>
                <a:lnTo>
                  <a:pt x="0" y="3988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732" y="4120382"/>
            <a:ext cx="5387731" cy="5201193"/>
          </a:xfrm>
          <a:custGeom>
            <a:avLst/>
            <a:gdLst/>
            <a:ahLst/>
            <a:cxnLst/>
            <a:rect l="l" t="t" r="r" b="b"/>
            <a:pathLst>
              <a:path w="5387731" h="5201193">
                <a:moveTo>
                  <a:pt x="0" y="0"/>
                </a:moveTo>
                <a:lnTo>
                  <a:pt x="5387731" y="0"/>
                </a:lnTo>
                <a:lnTo>
                  <a:pt x="5387731" y="5201193"/>
                </a:lnTo>
                <a:lnTo>
                  <a:pt x="0" y="52011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772704" y="2680125"/>
            <a:ext cx="5310159" cy="1181052"/>
          </a:xfrm>
          <a:custGeom>
            <a:avLst/>
            <a:gdLst/>
            <a:ahLst/>
            <a:cxnLst/>
            <a:rect l="l" t="t" r="r" b="b"/>
            <a:pathLst>
              <a:path w="5310159" h="1181052">
                <a:moveTo>
                  <a:pt x="0" y="0"/>
                </a:moveTo>
                <a:lnTo>
                  <a:pt x="5310159" y="0"/>
                </a:lnTo>
                <a:lnTo>
                  <a:pt x="5310159" y="1181053"/>
                </a:lnTo>
                <a:lnTo>
                  <a:pt x="0" y="1181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606861" y="2680125"/>
            <a:ext cx="5356288" cy="1181052"/>
          </a:xfrm>
          <a:custGeom>
            <a:avLst/>
            <a:gdLst/>
            <a:ahLst/>
            <a:cxnLst/>
            <a:rect l="l" t="t" r="r" b="b"/>
            <a:pathLst>
              <a:path w="5356288" h="1181052">
                <a:moveTo>
                  <a:pt x="0" y="0"/>
                </a:moveTo>
                <a:lnTo>
                  <a:pt x="5356289" y="0"/>
                </a:lnTo>
                <a:lnTo>
                  <a:pt x="5356289" y="1181053"/>
                </a:lnTo>
                <a:lnTo>
                  <a:pt x="0" y="11810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714506" y="3996538"/>
            <a:ext cx="11636997" cy="6353966"/>
          </a:xfrm>
          <a:custGeom>
            <a:avLst/>
            <a:gdLst/>
            <a:ahLst/>
            <a:cxnLst/>
            <a:rect l="l" t="t" r="r" b="b"/>
            <a:pathLst>
              <a:path w="11636997" h="6353966">
                <a:moveTo>
                  <a:pt x="0" y="0"/>
                </a:moveTo>
                <a:lnTo>
                  <a:pt x="11636997" y="0"/>
                </a:lnTo>
                <a:lnTo>
                  <a:pt x="11636997" y="6353965"/>
                </a:lnTo>
                <a:lnTo>
                  <a:pt x="0" y="63539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3266789" y="1016689"/>
            <a:ext cx="12320768" cy="942108"/>
          </a:xfrm>
          <a:prstGeom prst="rect">
            <a:avLst/>
          </a:prstGeom>
        </p:spPr>
        <p:txBody>
          <a:bodyPr lIns="0" tIns="0" rIns="0" bIns="0" rtlCol="0" anchor="t">
            <a:spAutoFit/>
          </a:bodyPr>
          <a:lstStyle/>
          <a:p>
            <a:pPr algn="l">
              <a:lnSpc>
                <a:spcPts val="7559"/>
              </a:lnSpc>
            </a:pPr>
            <a:r>
              <a:rPr lang="en-US" sz="5400">
                <a:solidFill>
                  <a:srgbClr val="050571"/>
                </a:solidFill>
                <a:latin typeface="Arimo Bold"/>
              </a:rPr>
              <a:t>Comprsion between different models</a:t>
            </a:r>
          </a:p>
        </p:txBody>
      </p:sp>
      <p:sp>
        <p:nvSpPr>
          <p:cNvPr id="8" name="TextBox 8"/>
          <p:cNvSpPr txBox="1"/>
          <p:nvPr/>
        </p:nvSpPr>
        <p:spPr>
          <a:xfrm>
            <a:off x="8030451" y="2830392"/>
            <a:ext cx="2850642" cy="736568"/>
          </a:xfrm>
          <a:prstGeom prst="rect">
            <a:avLst/>
          </a:prstGeom>
        </p:spPr>
        <p:txBody>
          <a:bodyPr lIns="0" tIns="0" rIns="0" bIns="0" rtlCol="0" anchor="t">
            <a:spAutoFit/>
          </a:bodyPr>
          <a:lstStyle/>
          <a:p>
            <a:pPr algn="l">
              <a:lnSpc>
                <a:spcPts val="5599"/>
              </a:lnSpc>
            </a:pPr>
            <a:r>
              <a:rPr lang="en-US" sz="3999">
                <a:solidFill>
                  <a:srgbClr val="050571"/>
                </a:solidFill>
                <a:latin typeface="Arial Bold"/>
              </a:rPr>
              <a:t>Resenet_50</a:t>
            </a:r>
          </a:p>
        </p:txBody>
      </p:sp>
      <p:sp>
        <p:nvSpPr>
          <p:cNvPr id="9" name="TextBox 9"/>
          <p:cNvSpPr txBox="1"/>
          <p:nvPr/>
        </p:nvSpPr>
        <p:spPr>
          <a:xfrm>
            <a:off x="13963879" y="2679478"/>
            <a:ext cx="2695270" cy="644452"/>
          </a:xfrm>
          <a:prstGeom prst="rect">
            <a:avLst/>
          </a:prstGeom>
        </p:spPr>
        <p:txBody>
          <a:bodyPr lIns="0" tIns="0" rIns="0" bIns="0" rtlCol="0" anchor="t">
            <a:spAutoFit/>
          </a:bodyPr>
          <a:lstStyle/>
          <a:p>
            <a:pPr algn="l">
              <a:lnSpc>
                <a:spcPts val="4899"/>
              </a:lnSpc>
            </a:pPr>
            <a:r>
              <a:rPr lang="en-US" sz="3499">
                <a:solidFill>
                  <a:srgbClr val="000000"/>
                </a:solidFill>
                <a:latin typeface="Arial Bold"/>
              </a:rPr>
              <a:t>Inception V3</a:t>
            </a:r>
          </a:p>
        </p:txBody>
      </p:sp>
      <p:sp>
        <p:nvSpPr>
          <p:cNvPr id="10" name="TextBox 10"/>
          <p:cNvSpPr txBox="1"/>
          <p:nvPr/>
        </p:nvSpPr>
        <p:spPr>
          <a:xfrm>
            <a:off x="2110349" y="6530892"/>
            <a:ext cx="3600507" cy="1593818"/>
          </a:xfrm>
          <a:prstGeom prst="rect">
            <a:avLst/>
          </a:prstGeom>
        </p:spPr>
        <p:txBody>
          <a:bodyPr lIns="0" tIns="0" rIns="0" bIns="0" rtlCol="0" anchor="t">
            <a:spAutoFit/>
          </a:bodyPr>
          <a:lstStyle/>
          <a:p>
            <a:pPr algn="l">
              <a:lnSpc>
                <a:spcPts val="5038"/>
              </a:lnSpc>
            </a:pPr>
            <a:r>
              <a:rPr lang="en-US" sz="3599">
                <a:solidFill>
                  <a:srgbClr val="050571"/>
                </a:solidFill>
                <a:latin typeface="Arimo"/>
              </a:rPr>
              <a:t>Loss of train:</a:t>
            </a:r>
            <a:r>
              <a:rPr lang="en-US" sz="3599">
                <a:solidFill>
                  <a:srgbClr val="050571"/>
                </a:solidFill>
                <a:latin typeface="Arimo Bold"/>
              </a:rPr>
              <a:t>0.24</a:t>
            </a:r>
          </a:p>
          <a:p>
            <a:pPr algn="l">
              <a:lnSpc>
                <a:spcPts val="5038"/>
              </a:lnSpc>
            </a:pPr>
            <a:r>
              <a:rPr lang="en-US" sz="3599">
                <a:solidFill>
                  <a:srgbClr val="050571"/>
                </a:solidFill>
                <a:latin typeface="Roboto"/>
              </a:rPr>
              <a:t>Loss of test:</a:t>
            </a:r>
            <a:r>
              <a:rPr lang="en-US" sz="3599">
                <a:solidFill>
                  <a:srgbClr val="050571"/>
                </a:solidFill>
                <a:latin typeface="Roboto Bold"/>
              </a:rPr>
              <a:t>0.27</a:t>
            </a:r>
          </a:p>
        </p:txBody>
      </p:sp>
      <p:sp>
        <p:nvSpPr>
          <p:cNvPr id="11" name="TextBox 11"/>
          <p:cNvSpPr txBox="1"/>
          <p:nvPr/>
        </p:nvSpPr>
        <p:spPr>
          <a:xfrm>
            <a:off x="3132344" y="2994603"/>
            <a:ext cx="1566520" cy="594912"/>
          </a:xfrm>
          <a:prstGeom prst="rect">
            <a:avLst/>
          </a:prstGeom>
        </p:spPr>
        <p:txBody>
          <a:bodyPr lIns="0" tIns="0" rIns="0" bIns="0" rtlCol="0" anchor="t">
            <a:spAutoFit/>
          </a:bodyPr>
          <a:lstStyle/>
          <a:p>
            <a:pPr algn="l">
              <a:lnSpc>
                <a:spcPts val="4759"/>
              </a:lnSpc>
            </a:pPr>
            <a:r>
              <a:rPr lang="en-US" sz="3399">
                <a:solidFill>
                  <a:srgbClr val="000000"/>
                </a:solidFill>
                <a:latin typeface="Arimo Bold"/>
              </a:rPr>
              <a:t>Vgg_19</a:t>
            </a:r>
          </a:p>
        </p:txBody>
      </p:sp>
      <p:sp>
        <p:nvSpPr>
          <p:cNvPr id="12" name="TextBox 12"/>
          <p:cNvSpPr txBox="1"/>
          <p:nvPr/>
        </p:nvSpPr>
        <p:spPr>
          <a:xfrm>
            <a:off x="7613809" y="5306320"/>
            <a:ext cx="4161025" cy="626535"/>
          </a:xfrm>
          <a:prstGeom prst="rect">
            <a:avLst/>
          </a:prstGeom>
        </p:spPr>
        <p:txBody>
          <a:bodyPr lIns="0" tIns="0" rIns="0" bIns="0" rtlCol="0" anchor="t">
            <a:spAutoFit/>
          </a:bodyPr>
          <a:lstStyle/>
          <a:p>
            <a:pPr algn="l">
              <a:lnSpc>
                <a:spcPts val="4759"/>
              </a:lnSpc>
            </a:pPr>
            <a:r>
              <a:rPr lang="en-US" sz="3399">
                <a:solidFill>
                  <a:srgbClr val="050571"/>
                </a:solidFill>
                <a:latin typeface="Arimo"/>
              </a:rPr>
              <a:t>Accuracy of test</a:t>
            </a:r>
            <a:r>
              <a:rPr lang="en-US" sz="3399">
                <a:solidFill>
                  <a:srgbClr val="050571"/>
                </a:solidFill>
                <a:latin typeface="Arimo Bold"/>
              </a:rPr>
              <a:t>:94%</a:t>
            </a:r>
          </a:p>
        </p:txBody>
      </p:sp>
      <p:sp>
        <p:nvSpPr>
          <p:cNvPr id="13" name="TextBox 13"/>
          <p:cNvSpPr txBox="1"/>
          <p:nvPr/>
        </p:nvSpPr>
        <p:spPr>
          <a:xfrm>
            <a:off x="1901990" y="4443165"/>
            <a:ext cx="4128630" cy="1486872"/>
          </a:xfrm>
          <a:prstGeom prst="rect">
            <a:avLst/>
          </a:prstGeom>
        </p:spPr>
        <p:txBody>
          <a:bodyPr lIns="0" tIns="0" rIns="0" bIns="0" rtlCol="0" anchor="t">
            <a:spAutoFit/>
          </a:bodyPr>
          <a:lstStyle/>
          <a:p>
            <a:pPr algn="ctr">
              <a:lnSpc>
                <a:spcPts val="4339"/>
              </a:lnSpc>
            </a:pPr>
            <a:r>
              <a:rPr lang="en-US" sz="3099">
                <a:solidFill>
                  <a:srgbClr val="050571"/>
                </a:solidFill>
                <a:latin typeface="Arimo"/>
              </a:rPr>
              <a:t>Accuracy of train : </a:t>
            </a:r>
            <a:r>
              <a:rPr lang="en-US" sz="3099">
                <a:solidFill>
                  <a:srgbClr val="050571"/>
                </a:solidFill>
                <a:latin typeface="Arimo Bold"/>
              </a:rPr>
              <a:t>96%</a:t>
            </a:r>
          </a:p>
          <a:p>
            <a:pPr algn="ctr">
              <a:lnSpc>
                <a:spcPts val="4618"/>
              </a:lnSpc>
            </a:pPr>
            <a:r>
              <a:rPr lang="en-US" sz="3299">
                <a:solidFill>
                  <a:srgbClr val="050571"/>
                </a:solidFill>
                <a:latin typeface="Arimo"/>
              </a:rPr>
              <a:t>Accuracy of test:</a:t>
            </a:r>
            <a:r>
              <a:rPr lang="en-US" sz="3299">
                <a:solidFill>
                  <a:srgbClr val="050571"/>
                </a:solidFill>
                <a:latin typeface="Arimo Bold"/>
              </a:rPr>
              <a:t>95%</a:t>
            </a:r>
          </a:p>
        </p:txBody>
      </p:sp>
      <p:sp>
        <p:nvSpPr>
          <p:cNvPr id="14" name="TextBox 14"/>
          <p:cNvSpPr txBox="1"/>
          <p:nvPr/>
        </p:nvSpPr>
        <p:spPr>
          <a:xfrm>
            <a:off x="7520197" y="4287593"/>
            <a:ext cx="4128630" cy="569281"/>
          </a:xfrm>
          <a:prstGeom prst="rect">
            <a:avLst/>
          </a:prstGeom>
        </p:spPr>
        <p:txBody>
          <a:bodyPr lIns="0" tIns="0" rIns="0" bIns="0" rtlCol="0" anchor="t">
            <a:spAutoFit/>
          </a:bodyPr>
          <a:lstStyle/>
          <a:p>
            <a:pPr algn="l">
              <a:lnSpc>
                <a:spcPts val="4339"/>
              </a:lnSpc>
            </a:pPr>
            <a:r>
              <a:rPr lang="en-US" sz="3099">
                <a:solidFill>
                  <a:srgbClr val="050571"/>
                </a:solidFill>
                <a:latin typeface="Arimo"/>
              </a:rPr>
              <a:t>Accuracy of train : </a:t>
            </a:r>
            <a:r>
              <a:rPr lang="en-US" sz="3099">
                <a:solidFill>
                  <a:srgbClr val="050571"/>
                </a:solidFill>
                <a:latin typeface="Arimo Bold"/>
              </a:rPr>
              <a:t>95%</a:t>
            </a:r>
          </a:p>
        </p:txBody>
      </p:sp>
      <p:sp>
        <p:nvSpPr>
          <p:cNvPr id="15" name="TextBox 15"/>
          <p:cNvSpPr txBox="1"/>
          <p:nvPr/>
        </p:nvSpPr>
        <p:spPr>
          <a:xfrm>
            <a:off x="13045888" y="4370270"/>
            <a:ext cx="4489180" cy="1432570"/>
          </a:xfrm>
          <a:prstGeom prst="rect">
            <a:avLst/>
          </a:prstGeom>
        </p:spPr>
        <p:txBody>
          <a:bodyPr lIns="0" tIns="0" rIns="0" bIns="0" rtlCol="0" anchor="t">
            <a:spAutoFit/>
          </a:bodyPr>
          <a:lstStyle/>
          <a:p>
            <a:pPr algn="just">
              <a:lnSpc>
                <a:spcPts val="4339"/>
              </a:lnSpc>
            </a:pPr>
            <a:r>
              <a:rPr lang="en-US" sz="3099">
                <a:solidFill>
                  <a:srgbClr val="050571"/>
                </a:solidFill>
                <a:latin typeface="Arimo"/>
              </a:rPr>
              <a:t>Accuracy of train : </a:t>
            </a:r>
            <a:r>
              <a:rPr lang="en-US" sz="3099">
                <a:solidFill>
                  <a:srgbClr val="050571"/>
                </a:solidFill>
                <a:latin typeface="Arimo Bold"/>
              </a:rPr>
              <a:t>97.5%</a:t>
            </a:r>
          </a:p>
          <a:p>
            <a:pPr algn="just">
              <a:lnSpc>
                <a:spcPts val="4618"/>
              </a:lnSpc>
            </a:pPr>
            <a:r>
              <a:rPr lang="en-US" sz="3299">
                <a:solidFill>
                  <a:srgbClr val="050571"/>
                </a:solidFill>
                <a:latin typeface="Arimo"/>
              </a:rPr>
              <a:t>Accuracy of test: </a:t>
            </a:r>
            <a:r>
              <a:rPr lang="en-US" sz="3299">
                <a:solidFill>
                  <a:srgbClr val="050571"/>
                </a:solidFill>
                <a:latin typeface="Arimo Bold"/>
              </a:rPr>
              <a:t>97.2%</a:t>
            </a:r>
          </a:p>
        </p:txBody>
      </p:sp>
      <p:sp>
        <p:nvSpPr>
          <p:cNvPr id="16" name="TextBox 16"/>
          <p:cNvSpPr txBox="1"/>
          <p:nvPr/>
        </p:nvSpPr>
        <p:spPr>
          <a:xfrm>
            <a:off x="7781020" y="6532074"/>
            <a:ext cx="3612518" cy="1595704"/>
          </a:xfrm>
          <a:prstGeom prst="rect">
            <a:avLst/>
          </a:prstGeom>
        </p:spPr>
        <p:txBody>
          <a:bodyPr lIns="0" tIns="0" rIns="0" bIns="0" rtlCol="0" anchor="t">
            <a:spAutoFit/>
          </a:bodyPr>
          <a:lstStyle/>
          <a:p>
            <a:pPr algn="r">
              <a:lnSpc>
                <a:spcPts val="4899"/>
              </a:lnSpc>
            </a:pPr>
            <a:r>
              <a:rPr lang="en-US" sz="3499">
                <a:solidFill>
                  <a:srgbClr val="050571"/>
                </a:solidFill>
                <a:latin typeface="Arimo"/>
              </a:rPr>
              <a:t>Loss of train:</a:t>
            </a:r>
            <a:r>
              <a:rPr lang="en-US" sz="3499">
                <a:solidFill>
                  <a:srgbClr val="050571"/>
                </a:solidFill>
                <a:latin typeface="Arimo Bold"/>
              </a:rPr>
              <a:t>0.13</a:t>
            </a:r>
          </a:p>
          <a:p>
            <a:pPr algn="r">
              <a:lnSpc>
                <a:spcPts val="5179"/>
              </a:lnSpc>
            </a:pPr>
            <a:r>
              <a:rPr lang="en-US" sz="3699">
                <a:solidFill>
                  <a:srgbClr val="050571"/>
                </a:solidFill>
                <a:latin typeface="Roboto"/>
              </a:rPr>
              <a:t>Loss of test:</a:t>
            </a:r>
            <a:r>
              <a:rPr lang="en-US" sz="3699">
                <a:solidFill>
                  <a:srgbClr val="050571"/>
                </a:solidFill>
                <a:latin typeface="Roboto Bold"/>
              </a:rPr>
              <a:t>0.14</a:t>
            </a:r>
          </a:p>
        </p:txBody>
      </p:sp>
      <p:sp>
        <p:nvSpPr>
          <p:cNvPr id="17" name="TextBox 17"/>
          <p:cNvSpPr txBox="1"/>
          <p:nvPr/>
        </p:nvSpPr>
        <p:spPr>
          <a:xfrm>
            <a:off x="13444090" y="6497879"/>
            <a:ext cx="3676631" cy="1630680"/>
          </a:xfrm>
          <a:prstGeom prst="rect">
            <a:avLst/>
          </a:prstGeom>
        </p:spPr>
        <p:txBody>
          <a:bodyPr lIns="0" tIns="0" rIns="0" bIns="0" rtlCol="0" anchor="t">
            <a:spAutoFit/>
          </a:bodyPr>
          <a:lstStyle/>
          <a:p>
            <a:pPr algn="ctr">
              <a:lnSpc>
                <a:spcPts val="5179"/>
              </a:lnSpc>
            </a:pPr>
            <a:r>
              <a:rPr lang="en-US" sz="3699">
                <a:solidFill>
                  <a:srgbClr val="050571"/>
                </a:solidFill>
                <a:latin typeface="Arimo"/>
              </a:rPr>
              <a:t>Loss of train:</a:t>
            </a:r>
            <a:r>
              <a:rPr lang="en-US" sz="3699">
                <a:solidFill>
                  <a:srgbClr val="050571"/>
                </a:solidFill>
                <a:latin typeface="Arimo Bold"/>
              </a:rPr>
              <a:t>0.06</a:t>
            </a:r>
          </a:p>
          <a:p>
            <a:pPr algn="ctr">
              <a:lnSpc>
                <a:spcPts val="5179"/>
              </a:lnSpc>
            </a:pPr>
            <a:r>
              <a:rPr lang="en-US" sz="3699">
                <a:solidFill>
                  <a:srgbClr val="050571"/>
                </a:solidFill>
                <a:latin typeface="Roboto"/>
              </a:rPr>
              <a:t>Loss of test:</a:t>
            </a:r>
            <a:r>
              <a:rPr lang="en-US" sz="3699">
                <a:solidFill>
                  <a:srgbClr val="050571"/>
                </a:solidFill>
                <a:latin typeface="Roboto Bold"/>
              </a:rPr>
              <a:t>0.09</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0E5FF"/>
        </a:solidFill>
        <a:effectLst/>
      </p:bgPr>
    </p:bg>
    <p:spTree>
      <p:nvGrpSpPr>
        <p:cNvPr id="1" name=""/>
        <p:cNvGrpSpPr/>
        <p:nvPr/>
      </p:nvGrpSpPr>
      <p:grpSpPr>
        <a:xfrm>
          <a:off x="0" y="0"/>
          <a:ext cx="0" cy="0"/>
          <a:chOff x="0" y="0"/>
          <a:chExt cx="0" cy="0"/>
        </a:xfrm>
      </p:grpSpPr>
      <p:sp>
        <p:nvSpPr>
          <p:cNvPr id="2" name="Freeform 2"/>
          <p:cNvSpPr/>
          <p:nvPr/>
        </p:nvSpPr>
        <p:spPr>
          <a:xfrm>
            <a:off x="-63503" y="-63503"/>
            <a:ext cx="4584478" cy="3741753"/>
          </a:xfrm>
          <a:custGeom>
            <a:avLst/>
            <a:gdLst/>
            <a:ahLst/>
            <a:cxnLst/>
            <a:rect l="l" t="t" r="r" b="b"/>
            <a:pathLst>
              <a:path w="4584478" h="3741753">
                <a:moveTo>
                  <a:pt x="0" y="0"/>
                </a:moveTo>
                <a:lnTo>
                  <a:pt x="4584478" y="0"/>
                </a:lnTo>
                <a:lnTo>
                  <a:pt x="4584478" y="3741753"/>
                </a:lnTo>
                <a:lnTo>
                  <a:pt x="0" y="37417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49357" y="2641025"/>
            <a:ext cx="142723" cy="6412897"/>
          </a:xfrm>
          <a:custGeom>
            <a:avLst/>
            <a:gdLst/>
            <a:ahLst/>
            <a:cxnLst/>
            <a:rect l="l" t="t" r="r" b="b"/>
            <a:pathLst>
              <a:path w="142723" h="6412897">
                <a:moveTo>
                  <a:pt x="0" y="0"/>
                </a:moveTo>
                <a:lnTo>
                  <a:pt x="142723" y="0"/>
                </a:lnTo>
                <a:lnTo>
                  <a:pt x="142723" y="6412897"/>
                </a:lnTo>
                <a:lnTo>
                  <a:pt x="0" y="64128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621693" y="2572760"/>
            <a:ext cx="2994289" cy="1041997"/>
          </a:xfrm>
          <a:custGeom>
            <a:avLst/>
            <a:gdLst/>
            <a:ahLst/>
            <a:cxnLst/>
            <a:rect l="l" t="t" r="r" b="b"/>
            <a:pathLst>
              <a:path w="2994289" h="1041997">
                <a:moveTo>
                  <a:pt x="0" y="0"/>
                </a:moveTo>
                <a:lnTo>
                  <a:pt x="2994288" y="0"/>
                </a:lnTo>
                <a:lnTo>
                  <a:pt x="2994288" y="1041997"/>
                </a:lnTo>
                <a:lnTo>
                  <a:pt x="0" y="10419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4104" y="3845328"/>
            <a:ext cx="5770112" cy="2914650"/>
          </a:xfrm>
          <a:custGeom>
            <a:avLst/>
            <a:gdLst/>
            <a:ahLst/>
            <a:cxnLst/>
            <a:rect l="l" t="t" r="r" b="b"/>
            <a:pathLst>
              <a:path w="5770112" h="2914650">
                <a:moveTo>
                  <a:pt x="0" y="0"/>
                </a:moveTo>
                <a:lnTo>
                  <a:pt x="5770112" y="0"/>
                </a:lnTo>
                <a:lnTo>
                  <a:pt x="5770112" y="2914650"/>
                </a:lnTo>
                <a:lnTo>
                  <a:pt x="0" y="2914650"/>
                </a:lnTo>
                <a:lnTo>
                  <a:pt x="0" y="0"/>
                </a:lnTo>
                <a:close/>
              </a:path>
            </a:pathLst>
          </a:custGeom>
          <a:blipFill>
            <a:blip r:embed="rId8"/>
            <a:stretch>
              <a:fillRect l="-2511"/>
            </a:stretch>
          </a:blipFill>
        </p:spPr>
      </p:sp>
      <p:sp>
        <p:nvSpPr>
          <p:cNvPr id="6" name="Freeform 6"/>
          <p:cNvSpPr/>
          <p:nvPr/>
        </p:nvSpPr>
        <p:spPr>
          <a:xfrm>
            <a:off x="12220727" y="3773176"/>
            <a:ext cx="6063529" cy="3057268"/>
          </a:xfrm>
          <a:custGeom>
            <a:avLst/>
            <a:gdLst/>
            <a:ahLst/>
            <a:cxnLst/>
            <a:rect l="l" t="t" r="r" b="b"/>
            <a:pathLst>
              <a:path w="6063529" h="3057268">
                <a:moveTo>
                  <a:pt x="0" y="0"/>
                </a:moveTo>
                <a:lnTo>
                  <a:pt x="6063530" y="0"/>
                </a:lnTo>
                <a:lnTo>
                  <a:pt x="6063530" y="3057268"/>
                </a:lnTo>
                <a:lnTo>
                  <a:pt x="0" y="3057268"/>
                </a:lnTo>
                <a:lnTo>
                  <a:pt x="0" y="0"/>
                </a:lnTo>
                <a:close/>
              </a:path>
            </a:pathLst>
          </a:custGeom>
          <a:blipFill>
            <a:blip r:embed="rId9"/>
            <a:stretch>
              <a:fillRect l="-6033" t="-8"/>
            </a:stretch>
          </a:blipFill>
        </p:spPr>
      </p:sp>
      <p:grpSp>
        <p:nvGrpSpPr>
          <p:cNvPr id="7" name="Group 7"/>
          <p:cNvGrpSpPr>
            <a:grpSpLocks noChangeAspect="1"/>
          </p:cNvGrpSpPr>
          <p:nvPr/>
        </p:nvGrpSpPr>
        <p:grpSpPr>
          <a:xfrm>
            <a:off x="923982" y="7532580"/>
            <a:ext cx="4071604" cy="1800225"/>
            <a:chOff x="0" y="0"/>
            <a:chExt cx="4071607" cy="1800225"/>
          </a:xfrm>
        </p:grpSpPr>
        <p:sp>
          <p:nvSpPr>
            <p:cNvPr id="8" name="Freeform 8"/>
            <p:cNvSpPr/>
            <p:nvPr/>
          </p:nvSpPr>
          <p:spPr>
            <a:xfrm>
              <a:off x="0" y="0"/>
              <a:ext cx="4071620" cy="1800225"/>
            </a:xfrm>
            <a:custGeom>
              <a:avLst/>
              <a:gdLst/>
              <a:ahLst/>
              <a:cxnLst/>
              <a:rect l="l" t="t" r="r" b="b"/>
              <a:pathLst>
                <a:path w="4071620" h="1800225">
                  <a:moveTo>
                    <a:pt x="0" y="0"/>
                  </a:moveTo>
                  <a:lnTo>
                    <a:pt x="385826" y="900176"/>
                  </a:lnTo>
                  <a:lnTo>
                    <a:pt x="0" y="1800225"/>
                  </a:lnTo>
                  <a:lnTo>
                    <a:pt x="4071620" y="1800225"/>
                  </a:lnTo>
                  <a:lnTo>
                    <a:pt x="4071620" y="1797685"/>
                  </a:lnTo>
                  <a:lnTo>
                    <a:pt x="3686937" y="900176"/>
                  </a:lnTo>
                  <a:lnTo>
                    <a:pt x="4071620" y="2540"/>
                  </a:lnTo>
                  <a:lnTo>
                    <a:pt x="4071620" y="0"/>
                  </a:lnTo>
                  <a:close/>
                </a:path>
              </a:pathLst>
            </a:custGeom>
            <a:solidFill>
              <a:srgbClr val="050571"/>
            </a:solidFill>
          </p:spPr>
        </p:sp>
      </p:grpSp>
      <p:sp>
        <p:nvSpPr>
          <p:cNvPr id="9" name="Freeform 9"/>
          <p:cNvSpPr/>
          <p:nvPr/>
        </p:nvSpPr>
        <p:spPr>
          <a:xfrm>
            <a:off x="6001007" y="2640673"/>
            <a:ext cx="142723" cy="6412897"/>
          </a:xfrm>
          <a:custGeom>
            <a:avLst/>
            <a:gdLst/>
            <a:ahLst/>
            <a:cxnLst/>
            <a:rect l="l" t="t" r="r" b="b"/>
            <a:pathLst>
              <a:path w="142723" h="6412897">
                <a:moveTo>
                  <a:pt x="0" y="0"/>
                </a:moveTo>
                <a:lnTo>
                  <a:pt x="142723" y="0"/>
                </a:lnTo>
                <a:lnTo>
                  <a:pt x="142723" y="6412897"/>
                </a:lnTo>
                <a:lnTo>
                  <a:pt x="0" y="6412897"/>
                </a:lnTo>
                <a:lnTo>
                  <a:pt x="0" y="0"/>
                </a:lnTo>
                <a:close/>
              </a:path>
            </a:pathLst>
          </a:custGeom>
          <a:blipFill>
            <a:blip r:embed="rId4">
              <a:extLst>
                <a:ext uri="{96DAC541-7B7A-43D3-8B79-37D633B846F1}">
                  <asvg:svgBlip xmlns:asvg="http://schemas.microsoft.com/office/drawing/2016/SVG/main" r:embed="rId10"/>
                </a:ext>
              </a:extLst>
            </a:blip>
            <a:stretch>
              <a:fillRect/>
            </a:stretch>
          </a:blipFill>
        </p:spPr>
      </p:sp>
      <p:grpSp>
        <p:nvGrpSpPr>
          <p:cNvPr id="10" name="Group 10"/>
          <p:cNvGrpSpPr>
            <a:grpSpLocks noChangeAspect="1"/>
          </p:cNvGrpSpPr>
          <p:nvPr/>
        </p:nvGrpSpPr>
        <p:grpSpPr>
          <a:xfrm>
            <a:off x="6885803" y="7482678"/>
            <a:ext cx="4220604" cy="1850126"/>
            <a:chOff x="0" y="0"/>
            <a:chExt cx="4220604" cy="1850123"/>
          </a:xfrm>
        </p:grpSpPr>
        <p:sp>
          <p:nvSpPr>
            <p:cNvPr id="11" name="Freeform 11"/>
            <p:cNvSpPr/>
            <p:nvPr/>
          </p:nvSpPr>
          <p:spPr>
            <a:xfrm>
              <a:off x="0" y="0"/>
              <a:ext cx="4220591" cy="1850136"/>
            </a:xfrm>
            <a:custGeom>
              <a:avLst/>
              <a:gdLst/>
              <a:ahLst/>
              <a:cxnLst/>
              <a:rect l="l" t="t" r="r" b="b"/>
              <a:pathLst>
                <a:path w="4220591" h="1850136">
                  <a:moveTo>
                    <a:pt x="0" y="0"/>
                  </a:moveTo>
                  <a:lnTo>
                    <a:pt x="385826" y="925068"/>
                  </a:lnTo>
                  <a:lnTo>
                    <a:pt x="0" y="1850136"/>
                  </a:lnTo>
                  <a:lnTo>
                    <a:pt x="4220591" y="1850136"/>
                  </a:lnTo>
                  <a:lnTo>
                    <a:pt x="4220591" y="1847723"/>
                  </a:lnTo>
                  <a:lnTo>
                    <a:pt x="3835781" y="925068"/>
                  </a:lnTo>
                  <a:lnTo>
                    <a:pt x="4220591" y="2413"/>
                  </a:lnTo>
                  <a:lnTo>
                    <a:pt x="4220591" y="0"/>
                  </a:lnTo>
                  <a:close/>
                </a:path>
              </a:pathLst>
            </a:custGeom>
            <a:solidFill>
              <a:srgbClr val="050571"/>
            </a:solidFill>
          </p:spPr>
        </p:sp>
      </p:grpSp>
      <p:sp>
        <p:nvSpPr>
          <p:cNvPr id="12" name="Freeform 12"/>
          <p:cNvSpPr/>
          <p:nvPr/>
        </p:nvSpPr>
        <p:spPr>
          <a:xfrm>
            <a:off x="7499452" y="2572760"/>
            <a:ext cx="2994289" cy="1041997"/>
          </a:xfrm>
          <a:custGeom>
            <a:avLst/>
            <a:gdLst/>
            <a:ahLst/>
            <a:cxnLst/>
            <a:rect l="l" t="t" r="r" b="b"/>
            <a:pathLst>
              <a:path w="2994289" h="1041997">
                <a:moveTo>
                  <a:pt x="0" y="0"/>
                </a:moveTo>
                <a:lnTo>
                  <a:pt x="2994288" y="0"/>
                </a:lnTo>
                <a:lnTo>
                  <a:pt x="2994288" y="1041997"/>
                </a:lnTo>
                <a:lnTo>
                  <a:pt x="0" y="1041997"/>
                </a:lnTo>
                <a:lnTo>
                  <a:pt x="0" y="0"/>
                </a:lnTo>
                <a:close/>
              </a:path>
            </a:pathLst>
          </a:custGeom>
          <a:blipFill>
            <a:blip r:embed="rId6">
              <a:extLst>
                <a:ext uri="{96DAC541-7B7A-43D3-8B79-37D633B846F1}">
                  <asvg:svgBlip xmlns:asvg="http://schemas.microsoft.com/office/drawing/2016/SVG/main" r:embed="rId11"/>
                </a:ext>
              </a:extLst>
            </a:blip>
            <a:stretch>
              <a:fillRect/>
            </a:stretch>
          </a:blipFill>
        </p:spPr>
      </p:sp>
      <p:grpSp>
        <p:nvGrpSpPr>
          <p:cNvPr id="13" name="Group 13"/>
          <p:cNvGrpSpPr>
            <a:grpSpLocks noChangeAspect="1"/>
          </p:cNvGrpSpPr>
          <p:nvPr/>
        </p:nvGrpSpPr>
        <p:grpSpPr>
          <a:xfrm>
            <a:off x="13259743" y="7432767"/>
            <a:ext cx="4220604" cy="1850126"/>
            <a:chOff x="0" y="0"/>
            <a:chExt cx="4220604" cy="1850123"/>
          </a:xfrm>
        </p:grpSpPr>
        <p:sp>
          <p:nvSpPr>
            <p:cNvPr id="14" name="Freeform 14"/>
            <p:cNvSpPr/>
            <p:nvPr/>
          </p:nvSpPr>
          <p:spPr>
            <a:xfrm>
              <a:off x="0" y="0"/>
              <a:ext cx="4220591" cy="1850136"/>
            </a:xfrm>
            <a:custGeom>
              <a:avLst/>
              <a:gdLst/>
              <a:ahLst/>
              <a:cxnLst/>
              <a:rect l="l" t="t" r="r" b="b"/>
              <a:pathLst>
                <a:path w="4220591" h="1850136">
                  <a:moveTo>
                    <a:pt x="0" y="0"/>
                  </a:moveTo>
                  <a:lnTo>
                    <a:pt x="385826" y="925068"/>
                  </a:lnTo>
                  <a:lnTo>
                    <a:pt x="0" y="1850136"/>
                  </a:lnTo>
                  <a:lnTo>
                    <a:pt x="4220591" y="1850136"/>
                  </a:lnTo>
                  <a:lnTo>
                    <a:pt x="4220591" y="1847723"/>
                  </a:lnTo>
                  <a:lnTo>
                    <a:pt x="3835781" y="925068"/>
                  </a:lnTo>
                  <a:lnTo>
                    <a:pt x="4220591" y="2413"/>
                  </a:lnTo>
                  <a:lnTo>
                    <a:pt x="4220591" y="0"/>
                  </a:lnTo>
                  <a:close/>
                </a:path>
              </a:pathLst>
            </a:custGeom>
            <a:solidFill>
              <a:srgbClr val="050571"/>
            </a:solidFill>
          </p:spPr>
        </p:sp>
      </p:grpSp>
      <p:sp>
        <p:nvSpPr>
          <p:cNvPr id="15" name="Freeform 15"/>
          <p:cNvSpPr/>
          <p:nvPr/>
        </p:nvSpPr>
        <p:spPr>
          <a:xfrm>
            <a:off x="6885803" y="3773176"/>
            <a:ext cx="4143375" cy="3295650"/>
          </a:xfrm>
          <a:custGeom>
            <a:avLst/>
            <a:gdLst/>
            <a:ahLst/>
            <a:cxnLst/>
            <a:rect l="l" t="t" r="r" b="b"/>
            <a:pathLst>
              <a:path w="4143375" h="3295650">
                <a:moveTo>
                  <a:pt x="0" y="0"/>
                </a:moveTo>
                <a:lnTo>
                  <a:pt x="4143375" y="0"/>
                </a:lnTo>
                <a:lnTo>
                  <a:pt x="4143375" y="3295650"/>
                </a:lnTo>
                <a:lnTo>
                  <a:pt x="0" y="3295650"/>
                </a:lnTo>
                <a:lnTo>
                  <a:pt x="0" y="0"/>
                </a:lnTo>
                <a:close/>
              </a:path>
            </a:pathLst>
          </a:custGeom>
          <a:blipFill>
            <a:blip r:embed="rId12"/>
            <a:stretch>
              <a:fillRect l="-1859" r="-1128"/>
            </a:stretch>
          </a:blipFill>
        </p:spPr>
      </p:sp>
      <p:sp>
        <p:nvSpPr>
          <p:cNvPr id="16" name="Freeform 16"/>
          <p:cNvSpPr/>
          <p:nvPr/>
        </p:nvSpPr>
        <p:spPr>
          <a:xfrm>
            <a:off x="16793899" y="2155088"/>
            <a:ext cx="1494101" cy="1381125"/>
          </a:xfrm>
          <a:custGeom>
            <a:avLst/>
            <a:gdLst/>
            <a:ahLst/>
            <a:cxnLst/>
            <a:rect l="l" t="t" r="r" b="b"/>
            <a:pathLst>
              <a:path w="1494101" h="1381125">
                <a:moveTo>
                  <a:pt x="0" y="0"/>
                </a:moveTo>
                <a:lnTo>
                  <a:pt x="1494101" y="0"/>
                </a:lnTo>
                <a:lnTo>
                  <a:pt x="1494101" y="1381125"/>
                </a:lnTo>
                <a:lnTo>
                  <a:pt x="0" y="1381125"/>
                </a:lnTo>
                <a:lnTo>
                  <a:pt x="0" y="0"/>
                </a:lnTo>
                <a:close/>
              </a:path>
            </a:pathLst>
          </a:custGeom>
          <a:blipFill>
            <a:blip r:embed="rId13"/>
            <a:stretch>
              <a:fillRect r="-88"/>
            </a:stretch>
          </a:blipFill>
        </p:spPr>
      </p:sp>
      <p:sp>
        <p:nvSpPr>
          <p:cNvPr id="17" name="TextBox 17"/>
          <p:cNvSpPr txBox="1"/>
          <p:nvPr/>
        </p:nvSpPr>
        <p:spPr>
          <a:xfrm>
            <a:off x="2211343" y="2849404"/>
            <a:ext cx="1527753" cy="432559"/>
          </a:xfrm>
          <a:prstGeom prst="rect">
            <a:avLst/>
          </a:prstGeom>
        </p:spPr>
        <p:txBody>
          <a:bodyPr lIns="0" tIns="0" rIns="0" bIns="0" rtlCol="0" anchor="t">
            <a:spAutoFit/>
          </a:bodyPr>
          <a:lstStyle/>
          <a:p>
            <a:pPr algn="l">
              <a:lnSpc>
                <a:spcPts val="3509"/>
              </a:lnSpc>
            </a:pPr>
            <a:r>
              <a:rPr lang="en-US" sz="2506">
                <a:solidFill>
                  <a:srgbClr val="CAE8FF"/>
                </a:solidFill>
                <a:latin typeface="Open Sauce Bold"/>
              </a:rPr>
              <a:t>DataSet.1</a:t>
            </a:r>
          </a:p>
        </p:txBody>
      </p:sp>
      <p:sp>
        <p:nvSpPr>
          <p:cNvPr id="18" name="TextBox 18"/>
          <p:cNvSpPr txBox="1"/>
          <p:nvPr/>
        </p:nvSpPr>
        <p:spPr>
          <a:xfrm>
            <a:off x="1398451" y="7980674"/>
            <a:ext cx="3186293" cy="861184"/>
          </a:xfrm>
          <a:prstGeom prst="rect">
            <a:avLst/>
          </a:prstGeom>
        </p:spPr>
        <p:txBody>
          <a:bodyPr lIns="0" tIns="0" rIns="0" bIns="0" rtlCol="0" anchor="t">
            <a:spAutoFit/>
          </a:bodyPr>
          <a:lstStyle/>
          <a:p>
            <a:pPr algn="ctr">
              <a:lnSpc>
                <a:spcPts val="3448"/>
              </a:lnSpc>
            </a:pPr>
            <a:r>
              <a:rPr lang="en-US" sz="2506">
                <a:solidFill>
                  <a:srgbClr val="CAE8FF"/>
                </a:solidFill>
                <a:latin typeface="Open Sauce Bold"/>
              </a:rPr>
              <a:t>Train Accuracy:89% Test Accuracy:87%</a:t>
            </a:r>
          </a:p>
        </p:txBody>
      </p:sp>
      <p:sp>
        <p:nvSpPr>
          <p:cNvPr id="19" name="TextBox 19"/>
          <p:cNvSpPr txBox="1"/>
          <p:nvPr/>
        </p:nvSpPr>
        <p:spPr>
          <a:xfrm>
            <a:off x="7803204" y="2849404"/>
            <a:ext cx="2434238" cy="432559"/>
          </a:xfrm>
          <a:prstGeom prst="rect">
            <a:avLst/>
          </a:prstGeom>
        </p:spPr>
        <p:txBody>
          <a:bodyPr lIns="0" tIns="0" rIns="0" bIns="0" rtlCol="0" anchor="t">
            <a:spAutoFit/>
          </a:bodyPr>
          <a:lstStyle/>
          <a:p>
            <a:pPr algn="l">
              <a:lnSpc>
                <a:spcPts val="3509"/>
              </a:lnSpc>
            </a:pPr>
            <a:r>
              <a:rPr lang="en-US" sz="2506">
                <a:solidFill>
                  <a:srgbClr val="CAE8FF"/>
                </a:solidFill>
                <a:latin typeface="Open Sauce Bold"/>
              </a:rPr>
              <a:t>MERG_DataSet</a:t>
            </a:r>
          </a:p>
        </p:txBody>
      </p:sp>
      <p:sp>
        <p:nvSpPr>
          <p:cNvPr id="20" name="TextBox 20"/>
          <p:cNvSpPr txBox="1"/>
          <p:nvPr/>
        </p:nvSpPr>
        <p:spPr>
          <a:xfrm>
            <a:off x="7435567" y="7949813"/>
            <a:ext cx="3184350" cy="861184"/>
          </a:xfrm>
          <a:prstGeom prst="rect">
            <a:avLst/>
          </a:prstGeom>
        </p:spPr>
        <p:txBody>
          <a:bodyPr lIns="0" tIns="0" rIns="0" bIns="0" rtlCol="0" anchor="t">
            <a:spAutoFit/>
          </a:bodyPr>
          <a:lstStyle/>
          <a:p>
            <a:pPr algn="ctr">
              <a:lnSpc>
                <a:spcPts val="3448"/>
              </a:lnSpc>
            </a:pPr>
            <a:r>
              <a:rPr lang="en-US" sz="2506">
                <a:solidFill>
                  <a:srgbClr val="CAE8FF"/>
                </a:solidFill>
                <a:latin typeface="Open Sauce Bold"/>
              </a:rPr>
              <a:t>Train Accuracy:93% Test Accuracy:91%</a:t>
            </a:r>
          </a:p>
        </p:txBody>
      </p:sp>
      <p:sp>
        <p:nvSpPr>
          <p:cNvPr id="21" name="TextBox 21"/>
          <p:cNvSpPr txBox="1"/>
          <p:nvPr/>
        </p:nvSpPr>
        <p:spPr>
          <a:xfrm>
            <a:off x="14338592" y="2849404"/>
            <a:ext cx="1591723" cy="432559"/>
          </a:xfrm>
          <a:prstGeom prst="rect">
            <a:avLst/>
          </a:prstGeom>
        </p:spPr>
        <p:txBody>
          <a:bodyPr lIns="0" tIns="0" rIns="0" bIns="0" rtlCol="0" anchor="t">
            <a:spAutoFit/>
          </a:bodyPr>
          <a:lstStyle/>
          <a:p>
            <a:pPr algn="l">
              <a:lnSpc>
                <a:spcPts val="3509"/>
              </a:lnSpc>
            </a:pPr>
            <a:r>
              <a:rPr lang="en-US" sz="2506">
                <a:solidFill>
                  <a:srgbClr val="CAE8FF"/>
                </a:solidFill>
                <a:latin typeface="Open Sauce Bold"/>
              </a:rPr>
              <a:t>DataSet.2</a:t>
            </a:r>
          </a:p>
        </p:txBody>
      </p:sp>
      <p:sp>
        <p:nvSpPr>
          <p:cNvPr id="22" name="TextBox 22"/>
          <p:cNvSpPr txBox="1"/>
          <p:nvPr/>
        </p:nvSpPr>
        <p:spPr>
          <a:xfrm>
            <a:off x="13677500" y="7899911"/>
            <a:ext cx="3453727" cy="861184"/>
          </a:xfrm>
          <a:prstGeom prst="rect">
            <a:avLst/>
          </a:prstGeom>
        </p:spPr>
        <p:txBody>
          <a:bodyPr lIns="0" tIns="0" rIns="0" bIns="0" rtlCol="0" anchor="t">
            <a:spAutoFit/>
          </a:bodyPr>
          <a:lstStyle/>
          <a:p>
            <a:pPr algn="ctr">
              <a:lnSpc>
                <a:spcPts val="3448"/>
              </a:lnSpc>
            </a:pPr>
            <a:r>
              <a:rPr lang="en-US" sz="2506">
                <a:solidFill>
                  <a:srgbClr val="CAE8FF"/>
                </a:solidFill>
                <a:latin typeface="Open Sauce Bold"/>
              </a:rPr>
              <a:t>Train Accuracy:97.5% Test Accuracy:97.2%</a:t>
            </a:r>
          </a:p>
        </p:txBody>
      </p:sp>
      <p:sp>
        <p:nvSpPr>
          <p:cNvPr id="23" name="TextBox 23"/>
          <p:cNvSpPr txBox="1"/>
          <p:nvPr/>
        </p:nvSpPr>
        <p:spPr>
          <a:xfrm>
            <a:off x="3208630" y="652777"/>
            <a:ext cx="12011177" cy="904885"/>
          </a:xfrm>
          <a:prstGeom prst="rect">
            <a:avLst/>
          </a:prstGeom>
        </p:spPr>
        <p:txBody>
          <a:bodyPr lIns="0" tIns="0" rIns="0" bIns="0" rtlCol="0" anchor="t">
            <a:spAutoFit/>
          </a:bodyPr>
          <a:lstStyle/>
          <a:p>
            <a:pPr algn="l">
              <a:lnSpc>
                <a:spcPts val="7301"/>
              </a:lnSpc>
            </a:pPr>
            <a:r>
              <a:rPr lang="en-US" sz="5215">
                <a:solidFill>
                  <a:srgbClr val="050571"/>
                </a:solidFill>
                <a:latin typeface="Arimo Bold"/>
              </a:rPr>
              <a:t>The comparison between two dataset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5" y="0"/>
            <a:ext cx="3549834" cy="3219393"/>
            <a:chOff x="0" y="0"/>
            <a:chExt cx="3549840" cy="3219386"/>
          </a:xfrm>
        </p:grpSpPr>
        <p:sp>
          <p:nvSpPr>
            <p:cNvPr id="3" name="Freeform 3"/>
            <p:cNvSpPr/>
            <p:nvPr/>
          </p:nvSpPr>
          <p:spPr>
            <a:xfrm>
              <a:off x="25654" y="0"/>
              <a:ext cx="3600958" cy="3219450"/>
            </a:xfrm>
            <a:custGeom>
              <a:avLst/>
              <a:gdLst/>
              <a:ahLst/>
              <a:cxnLst/>
              <a:rect l="l" t="t" r="r" b="b"/>
              <a:pathLst>
                <a:path w="3600958" h="3219450">
                  <a:moveTo>
                    <a:pt x="1016" y="0"/>
                  </a:moveTo>
                  <a:lnTo>
                    <a:pt x="0" y="3219450"/>
                  </a:lnTo>
                  <a:cubicBezTo>
                    <a:pt x="153035" y="3219450"/>
                    <a:pt x="291465" y="3133725"/>
                    <a:pt x="406527" y="3032252"/>
                  </a:cubicBezTo>
                  <a:cubicBezTo>
                    <a:pt x="520446" y="2930525"/>
                    <a:pt x="620776" y="2811907"/>
                    <a:pt x="745744" y="2726182"/>
                  </a:cubicBezTo>
                  <a:cubicBezTo>
                    <a:pt x="950976" y="2584323"/>
                    <a:pt x="1197610" y="2542159"/>
                    <a:pt x="1450340" y="2542159"/>
                  </a:cubicBezTo>
                  <a:cubicBezTo>
                    <a:pt x="1603248" y="2542159"/>
                    <a:pt x="1758188" y="2557526"/>
                    <a:pt x="1907667" y="2575560"/>
                  </a:cubicBezTo>
                  <a:cubicBezTo>
                    <a:pt x="2080768" y="2595880"/>
                    <a:pt x="2260219" y="2616454"/>
                    <a:pt x="2436241" y="2616454"/>
                  </a:cubicBezTo>
                  <a:cubicBezTo>
                    <a:pt x="2663444" y="2616454"/>
                    <a:pt x="2884805" y="2582164"/>
                    <a:pt x="3079369" y="2469007"/>
                  </a:cubicBezTo>
                  <a:cubicBezTo>
                    <a:pt x="3468624" y="2243709"/>
                    <a:pt x="3600958" y="1777365"/>
                    <a:pt x="3482213" y="1359789"/>
                  </a:cubicBezTo>
                  <a:cubicBezTo>
                    <a:pt x="3387979" y="1028065"/>
                    <a:pt x="3171190" y="808863"/>
                    <a:pt x="2955671" y="554228"/>
                  </a:cubicBezTo>
                  <a:cubicBezTo>
                    <a:pt x="2829687" y="405765"/>
                    <a:pt x="2721991" y="204851"/>
                    <a:pt x="2689352" y="254"/>
                  </a:cubicBezTo>
                  <a:close/>
                </a:path>
              </a:pathLst>
            </a:custGeom>
            <a:solidFill>
              <a:srgbClr val="07076B"/>
            </a:solidFill>
          </p:spPr>
        </p:sp>
      </p:grpSp>
      <p:sp>
        <p:nvSpPr>
          <p:cNvPr id="4" name="Freeform 4"/>
          <p:cNvSpPr/>
          <p:nvPr/>
        </p:nvSpPr>
        <p:spPr>
          <a:xfrm>
            <a:off x="2562997" y="3817268"/>
            <a:ext cx="13163550" cy="6467475"/>
          </a:xfrm>
          <a:custGeom>
            <a:avLst/>
            <a:gdLst/>
            <a:ahLst/>
            <a:cxnLst/>
            <a:rect l="l" t="t" r="r" b="b"/>
            <a:pathLst>
              <a:path w="13163550" h="6467475">
                <a:moveTo>
                  <a:pt x="0" y="0"/>
                </a:moveTo>
                <a:lnTo>
                  <a:pt x="13163550" y="0"/>
                </a:lnTo>
                <a:lnTo>
                  <a:pt x="13163550" y="6467475"/>
                </a:lnTo>
                <a:lnTo>
                  <a:pt x="0" y="6467475"/>
                </a:lnTo>
                <a:lnTo>
                  <a:pt x="0" y="0"/>
                </a:lnTo>
                <a:close/>
              </a:path>
            </a:pathLst>
          </a:custGeom>
          <a:blipFill>
            <a:blip r:embed="rId2"/>
            <a:stretch>
              <a:fillRect/>
            </a:stretch>
          </a:blipFill>
        </p:spPr>
      </p:sp>
      <p:grpSp>
        <p:nvGrpSpPr>
          <p:cNvPr id="5" name="Group 5"/>
          <p:cNvGrpSpPr>
            <a:grpSpLocks noChangeAspect="1"/>
          </p:cNvGrpSpPr>
          <p:nvPr/>
        </p:nvGrpSpPr>
        <p:grpSpPr>
          <a:xfrm rot="1157160">
            <a:off x="-1024347" y="238668"/>
            <a:ext cx="9177833" cy="6936886"/>
            <a:chOff x="0" y="0"/>
            <a:chExt cx="12237110" cy="9249181"/>
          </a:xfrm>
        </p:grpSpPr>
        <p:sp>
          <p:nvSpPr>
            <p:cNvPr id="6" name="Freeform 6"/>
            <p:cNvSpPr/>
            <p:nvPr/>
          </p:nvSpPr>
          <p:spPr>
            <a:xfrm>
              <a:off x="0" y="0"/>
              <a:ext cx="12237085" cy="9249156"/>
            </a:xfrm>
            <a:custGeom>
              <a:avLst/>
              <a:gdLst/>
              <a:ahLst/>
              <a:cxnLst/>
              <a:rect l="l" t="t" r="r" b="b"/>
              <a:pathLst>
                <a:path w="12237085" h="9249156">
                  <a:moveTo>
                    <a:pt x="0" y="1528826"/>
                  </a:moveTo>
                  <a:lnTo>
                    <a:pt x="2436495" y="8492109"/>
                  </a:lnTo>
                  <a:lnTo>
                    <a:pt x="11520932" y="9249156"/>
                  </a:lnTo>
                  <a:lnTo>
                    <a:pt x="12237085" y="655701"/>
                  </a:lnTo>
                  <a:lnTo>
                    <a:pt x="4369308" y="0"/>
                  </a:lnTo>
                  <a:close/>
                </a:path>
              </a:pathLst>
            </a:custGeom>
            <a:blipFill>
              <a:blip r:embed="rId3"/>
              <a:stretch>
                <a:fillRect l="-27251" t="-6296" r="-21533" b="-2374"/>
              </a:stretch>
            </a:blipFill>
          </p:spPr>
        </p:sp>
      </p:grpSp>
      <p:grpSp>
        <p:nvGrpSpPr>
          <p:cNvPr id="7" name="Group 7"/>
          <p:cNvGrpSpPr>
            <a:grpSpLocks noChangeAspect="1"/>
          </p:cNvGrpSpPr>
          <p:nvPr/>
        </p:nvGrpSpPr>
        <p:grpSpPr>
          <a:xfrm rot="-1007460">
            <a:off x="12947085" y="334442"/>
            <a:ext cx="5404523" cy="5885926"/>
            <a:chOff x="0" y="0"/>
            <a:chExt cx="7206031" cy="7847902"/>
          </a:xfrm>
        </p:grpSpPr>
        <p:sp>
          <p:nvSpPr>
            <p:cNvPr id="8" name="Freeform 8"/>
            <p:cNvSpPr/>
            <p:nvPr/>
          </p:nvSpPr>
          <p:spPr>
            <a:xfrm>
              <a:off x="0" y="0"/>
              <a:ext cx="7205980" cy="7847838"/>
            </a:xfrm>
            <a:custGeom>
              <a:avLst/>
              <a:gdLst/>
              <a:ahLst/>
              <a:cxnLst/>
              <a:rect l="l" t="t" r="r" b="b"/>
              <a:pathLst>
                <a:path w="7205980" h="7847838">
                  <a:moveTo>
                    <a:pt x="5725795" y="0"/>
                  </a:moveTo>
                  <a:lnTo>
                    <a:pt x="0" y="426212"/>
                  </a:lnTo>
                  <a:lnTo>
                    <a:pt x="552450" y="7847838"/>
                  </a:lnTo>
                  <a:lnTo>
                    <a:pt x="6221222" y="7425817"/>
                  </a:lnTo>
                  <a:lnTo>
                    <a:pt x="7205980" y="4162171"/>
                  </a:lnTo>
                  <a:lnTo>
                    <a:pt x="6923024" y="361315"/>
                  </a:lnTo>
                  <a:close/>
                </a:path>
              </a:pathLst>
            </a:custGeom>
            <a:blipFill>
              <a:blip r:embed="rId4"/>
              <a:stretch>
                <a:fillRect l="-74203" t="-13401" r="-77575" b="-12779"/>
              </a:stretch>
            </a:blipFill>
          </p:spPr>
        </p:sp>
      </p:grpSp>
      <p:sp>
        <p:nvSpPr>
          <p:cNvPr id="9" name="TextBox 9"/>
          <p:cNvSpPr txBox="1"/>
          <p:nvPr/>
        </p:nvSpPr>
        <p:spPr>
          <a:xfrm>
            <a:off x="6435681" y="386210"/>
            <a:ext cx="6371787" cy="957053"/>
          </a:xfrm>
          <a:prstGeom prst="rect">
            <a:avLst/>
          </a:prstGeom>
        </p:spPr>
        <p:txBody>
          <a:bodyPr lIns="0" tIns="0" rIns="0" bIns="0" rtlCol="0" anchor="t">
            <a:spAutoFit/>
          </a:bodyPr>
          <a:lstStyle/>
          <a:p>
            <a:pPr algn="l">
              <a:lnSpc>
                <a:spcPts val="7699"/>
              </a:lnSpc>
            </a:pPr>
            <a:r>
              <a:rPr lang="en-US" sz="5499">
                <a:solidFill>
                  <a:srgbClr val="07076B"/>
                </a:solidFill>
                <a:latin typeface="Arimo Bold"/>
              </a:rPr>
              <a:t>Sign Up or SIign In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5171637" y="1372943"/>
            <a:ext cx="7943850" cy="8534400"/>
          </a:xfrm>
          <a:custGeom>
            <a:avLst/>
            <a:gdLst/>
            <a:ahLst/>
            <a:cxnLst/>
            <a:rect l="l" t="t" r="r" b="b"/>
            <a:pathLst>
              <a:path w="7943850" h="8534400">
                <a:moveTo>
                  <a:pt x="0" y="0"/>
                </a:moveTo>
                <a:lnTo>
                  <a:pt x="7943850" y="0"/>
                </a:lnTo>
                <a:lnTo>
                  <a:pt x="7943850" y="8534400"/>
                </a:lnTo>
                <a:lnTo>
                  <a:pt x="0" y="8534400"/>
                </a:lnTo>
                <a:lnTo>
                  <a:pt x="0" y="0"/>
                </a:lnTo>
                <a:close/>
              </a:path>
            </a:pathLst>
          </a:custGeom>
          <a:blipFill>
            <a:blip r:embed="rId2"/>
            <a:stretch>
              <a:fillRect l="-410" r="-428"/>
            </a:stretch>
          </a:blipFill>
        </p:spPr>
      </p:sp>
      <p:grpSp>
        <p:nvGrpSpPr>
          <p:cNvPr id="3" name="Group 3"/>
          <p:cNvGrpSpPr>
            <a:grpSpLocks noChangeAspect="1"/>
          </p:cNvGrpSpPr>
          <p:nvPr/>
        </p:nvGrpSpPr>
        <p:grpSpPr>
          <a:xfrm>
            <a:off x="95" y="143"/>
            <a:ext cx="3549834" cy="3959533"/>
            <a:chOff x="0" y="0"/>
            <a:chExt cx="3549840" cy="3959530"/>
          </a:xfrm>
        </p:grpSpPr>
        <p:sp>
          <p:nvSpPr>
            <p:cNvPr id="4" name="Freeform 4"/>
            <p:cNvSpPr/>
            <p:nvPr/>
          </p:nvSpPr>
          <p:spPr>
            <a:xfrm>
              <a:off x="0" y="0"/>
              <a:ext cx="3626485" cy="3959352"/>
            </a:xfrm>
            <a:custGeom>
              <a:avLst/>
              <a:gdLst/>
              <a:ahLst/>
              <a:cxnLst/>
              <a:rect l="l" t="t" r="r" b="b"/>
              <a:pathLst>
                <a:path w="3626485" h="3959352">
                  <a:moveTo>
                    <a:pt x="3242056" y="0"/>
                  </a:moveTo>
                  <a:cubicBezTo>
                    <a:pt x="3022854" y="31750"/>
                    <a:pt x="2820924" y="184912"/>
                    <a:pt x="2743708" y="392938"/>
                  </a:cubicBezTo>
                  <a:cubicBezTo>
                    <a:pt x="2629916" y="696595"/>
                    <a:pt x="2782951" y="1060196"/>
                    <a:pt x="2981198" y="1294130"/>
                  </a:cubicBezTo>
                  <a:cubicBezTo>
                    <a:pt x="3196590" y="1548765"/>
                    <a:pt x="3413379" y="1767967"/>
                    <a:pt x="3507740" y="2099691"/>
                  </a:cubicBezTo>
                  <a:cubicBezTo>
                    <a:pt x="3626485" y="2517267"/>
                    <a:pt x="3494278" y="2983738"/>
                    <a:pt x="3104896" y="3208909"/>
                  </a:cubicBezTo>
                  <a:cubicBezTo>
                    <a:pt x="2910332" y="3322066"/>
                    <a:pt x="2689098" y="3356356"/>
                    <a:pt x="2461768" y="3356356"/>
                  </a:cubicBezTo>
                  <a:cubicBezTo>
                    <a:pt x="2285746" y="3356356"/>
                    <a:pt x="2106295" y="3335782"/>
                    <a:pt x="1933194" y="3315462"/>
                  </a:cubicBezTo>
                  <a:cubicBezTo>
                    <a:pt x="1783715" y="3297428"/>
                    <a:pt x="1628648" y="3282061"/>
                    <a:pt x="1475867" y="3282061"/>
                  </a:cubicBezTo>
                  <a:cubicBezTo>
                    <a:pt x="1223137" y="3282061"/>
                    <a:pt x="976630" y="3324098"/>
                    <a:pt x="771271" y="3466084"/>
                  </a:cubicBezTo>
                  <a:cubicBezTo>
                    <a:pt x="646430" y="3551809"/>
                    <a:pt x="545973" y="3670427"/>
                    <a:pt x="432054" y="3772154"/>
                  </a:cubicBezTo>
                  <a:cubicBezTo>
                    <a:pt x="316992" y="3873627"/>
                    <a:pt x="178562" y="3959352"/>
                    <a:pt x="25527" y="3959352"/>
                  </a:cubicBezTo>
                  <a:lnTo>
                    <a:pt x="26797" y="34163"/>
                  </a:lnTo>
                  <a:cubicBezTo>
                    <a:pt x="19558" y="34163"/>
                    <a:pt x="7366" y="1143"/>
                    <a:pt x="0" y="1143"/>
                  </a:cubicBezTo>
                  <a:lnTo>
                    <a:pt x="3242056" y="0"/>
                  </a:lnTo>
                  <a:close/>
                </a:path>
              </a:pathLst>
            </a:custGeom>
            <a:solidFill>
              <a:srgbClr val="050571"/>
            </a:solidFill>
          </p:spPr>
        </p:sp>
      </p:grpSp>
      <p:grpSp>
        <p:nvGrpSpPr>
          <p:cNvPr id="5" name="Group 5"/>
          <p:cNvGrpSpPr>
            <a:grpSpLocks noChangeAspect="1"/>
          </p:cNvGrpSpPr>
          <p:nvPr/>
        </p:nvGrpSpPr>
        <p:grpSpPr>
          <a:xfrm>
            <a:off x="9144029" y="5639238"/>
            <a:ext cx="9143971" cy="4647762"/>
            <a:chOff x="0" y="0"/>
            <a:chExt cx="9143975" cy="4647768"/>
          </a:xfrm>
        </p:grpSpPr>
        <p:sp>
          <p:nvSpPr>
            <p:cNvPr id="6" name="Freeform 6"/>
            <p:cNvSpPr/>
            <p:nvPr/>
          </p:nvSpPr>
          <p:spPr>
            <a:xfrm>
              <a:off x="441325" y="432181"/>
              <a:ext cx="8702675" cy="4215511"/>
            </a:xfrm>
            <a:custGeom>
              <a:avLst/>
              <a:gdLst/>
              <a:ahLst/>
              <a:cxnLst/>
              <a:rect l="l" t="t" r="r" b="b"/>
              <a:pathLst>
                <a:path w="8702675" h="4215511">
                  <a:moveTo>
                    <a:pt x="8702675" y="0"/>
                  </a:moveTo>
                  <a:cubicBezTo>
                    <a:pt x="8479663" y="398399"/>
                    <a:pt x="8243189" y="1051433"/>
                    <a:pt x="8411464" y="1871472"/>
                  </a:cubicBezTo>
                  <a:cubicBezTo>
                    <a:pt x="8685022" y="3209925"/>
                    <a:pt x="8484108" y="3898773"/>
                    <a:pt x="7519035" y="3898773"/>
                  </a:cubicBezTo>
                  <a:lnTo>
                    <a:pt x="7402068" y="3895598"/>
                  </a:lnTo>
                  <a:cubicBezTo>
                    <a:pt x="6939025" y="3871595"/>
                    <a:pt x="6505701" y="3761105"/>
                    <a:pt x="6025134" y="3761105"/>
                  </a:cubicBezTo>
                  <a:cubicBezTo>
                    <a:pt x="5715127" y="3761105"/>
                    <a:pt x="5385435" y="3807079"/>
                    <a:pt x="5015230" y="3951732"/>
                  </a:cubicBezTo>
                  <a:cubicBezTo>
                    <a:pt x="4572254" y="4124579"/>
                    <a:pt x="4182237" y="4198112"/>
                    <a:pt x="3734689" y="4198112"/>
                  </a:cubicBezTo>
                  <a:cubicBezTo>
                    <a:pt x="3226816" y="4198112"/>
                    <a:pt x="2644902" y="4103370"/>
                    <a:pt x="1827149" y="3951732"/>
                  </a:cubicBezTo>
                  <a:cubicBezTo>
                    <a:pt x="1616329" y="3912362"/>
                    <a:pt x="1420622" y="3895344"/>
                    <a:pt x="1239901" y="3895344"/>
                  </a:cubicBezTo>
                  <a:cubicBezTo>
                    <a:pt x="689356" y="3895344"/>
                    <a:pt x="278003" y="4052951"/>
                    <a:pt x="0" y="4215511"/>
                  </a:cubicBezTo>
                  <a:lnTo>
                    <a:pt x="8702675" y="4215511"/>
                  </a:lnTo>
                  <a:lnTo>
                    <a:pt x="8702675" y="0"/>
                  </a:lnTo>
                  <a:close/>
                </a:path>
              </a:pathLst>
            </a:custGeom>
            <a:solidFill>
              <a:srgbClr val="08085F"/>
            </a:solidFill>
          </p:spPr>
        </p:sp>
      </p:grpSp>
      <p:sp>
        <p:nvSpPr>
          <p:cNvPr id="7" name="TextBox 7"/>
          <p:cNvSpPr txBox="1"/>
          <p:nvPr/>
        </p:nvSpPr>
        <p:spPr>
          <a:xfrm>
            <a:off x="5981252" y="175317"/>
            <a:ext cx="6452140" cy="957053"/>
          </a:xfrm>
          <a:prstGeom prst="rect">
            <a:avLst/>
          </a:prstGeom>
        </p:spPr>
        <p:txBody>
          <a:bodyPr lIns="0" tIns="0" rIns="0" bIns="0" rtlCol="0" anchor="t">
            <a:spAutoFit/>
          </a:bodyPr>
          <a:lstStyle/>
          <a:p>
            <a:pPr algn="l">
              <a:lnSpc>
                <a:spcPts val="7699"/>
              </a:lnSpc>
            </a:pPr>
            <a:r>
              <a:rPr lang="en-US" sz="5499">
                <a:solidFill>
                  <a:srgbClr val="07076B"/>
                </a:solidFill>
                <a:latin typeface="Arimo Bold"/>
              </a:rPr>
              <a:t>Upload ECG-Image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1848307" y="2163013"/>
            <a:ext cx="14919341" cy="7448550"/>
          </a:xfrm>
          <a:custGeom>
            <a:avLst/>
            <a:gdLst/>
            <a:ahLst/>
            <a:cxnLst/>
            <a:rect l="l" t="t" r="r" b="b"/>
            <a:pathLst>
              <a:path w="14919341" h="7448550">
                <a:moveTo>
                  <a:pt x="0" y="0"/>
                </a:moveTo>
                <a:lnTo>
                  <a:pt x="14919341" y="0"/>
                </a:lnTo>
                <a:lnTo>
                  <a:pt x="14919341" y="7448550"/>
                </a:lnTo>
                <a:lnTo>
                  <a:pt x="0" y="7448550"/>
                </a:lnTo>
                <a:lnTo>
                  <a:pt x="0" y="0"/>
                </a:lnTo>
                <a:close/>
              </a:path>
            </a:pathLst>
          </a:custGeom>
          <a:blipFill>
            <a:blip r:embed="rId2"/>
            <a:stretch>
              <a:fillRect l="-1893" t="-176" b="-79"/>
            </a:stretch>
          </a:blipFill>
        </p:spPr>
      </p:sp>
      <p:sp>
        <p:nvSpPr>
          <p:cNvPr id="3" name="TextBox 3"/>
          <p:cNvSpPr txBox="1"/>
          <p:nvPr/>
        </p:nvSpPr>
        <p:spPr>
          <a:xfrm>
            <a:off x="3400825" y="519560"/>
            <a:ext cx="11716322" cy="957053"/>
          </a:xfrm>
          <a:prstGeom prst="rect">
            <a:avLst/>
          </a:prstGeom>
        </p:spPr>
        <p:txBody>
          <a:bodyPr lIns="0" tIns="0" rIns="0" bIns="0" rtlCol="0" anchor="t">
            <a:spAutoFit/>
          </a:bodyPr>
          <a:lstStyle/>
          <a:p>
            <a:pPr algn="l">
              <a:lnSpc>
                <a:spcPts val="7699"/>
              </a:lnSpc>
            </a:pPr>
            <a:r>
              <a:rPr lang="en-US" sz="5499">
                <a:solidFill>
                  <a:srgbClr val="07076B"/>
                </a:solidFill>
                <a:latin typeface="Arimo Bold"/>
              </a:rPr>
              <a:t>Chatbot for any Patient’s Question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5844226" y="1248356"/>
            <a:ext cx="12439650" cy="6115050"/>
          </a:xfrm>
          <a:custGeom>
            <a:avLst/>
            <a:gdLst/>
            <a:ahLst/>
            <a:cxnLst/>
            <a:rect l="l" t="t" r="r" b="b"/>
            <a:pathLst>
              <a:path w="12439650" h="6115050">
                <a:moveTo>
                  <a:pt x="0" y="0"/>
                </a:moveTo>
                <a:lnTo>
                  <a:pt x="12439650" y="0"/>
                </a:lnTo>
                <a:lnTo>
                  <a:pt x="12439650" y="6115050"/>
                </a:lnTo>
                <a:lnTo>
                  <a:pt x="0" y="6115050"/>
                </a:lnTo>
                <a:lnTo>
                  <a:pt x="0" y="0"/>
                </a:lnTo>
                <a:close/>
              </a:path>
            </a:pathLst>
          </a:custGeom>
          <a:blipFill>
            <a:blip r:embed="rId2"/>
            <a:stretch>
              <a:fillRect/>
            </a:stretch>
          </a:blipFill>
        </p:spPr>
      </p:sp>
      <p:sp>
        <p:nvSpPr>
          <p:cNvPr id="3" name="Freeform 3"/>
          <p:cNvSpPr/>
          <p:nvPr/>
        </p:nvSpPr>
        <p:spPr>
          <a:xfrm>
            <a:off x="171450" y="5048240"/>
            <a:ext cx="10658475" cy="5238750"/>
          </a:xfrm>
          <a:custGeom>
            <a:avLst/>
            <a:gdLst/>
            <a:ahLst/>
            <a:cxnLst/>
            <a:rect l="l" t="t" r="r" b="b"/>
            <a:pathLst>
              <a:path w="10658475" h="5238750">
                <a:moveTo>
                  <a:pt x="0" y="0"/>
                </a:moveTo>
                <a:lnTo>
                  <a:pt x="10658475" y="0"/>
                </a:lnTo>
                <a:lnTo>
                  <a:pt x="10658475" y="5238750"/>
                </a:lnTo>
                <a:lnTo>
                  <a:pt x="0" y="5238750"/>
                </a:lnTo>
                <a:lnTo>
                  <a:pt x="0" y="0"/>
                </a:lnTo>
                <a:close/>
              </a:path>
            </a:pathLst>
          </a:custGeom>
          <a:blipFill>
            <a:blip r:embed="rId3"/>
            <a:stretch>
              <a:fillRect/>
            </a:stretch>
          </a:blipFill>
        </p:spPr>
      </p:sp>
      <p:sp>
        <p:nvSpPr>
          <p:cNvPr id="4" name="Freeform 4"/>
          <p:cNvSpPr/>
          <p:nvPr/>
        </p:nvSpPr>
        <p:spPr>
          <a:xfrm>
            <a:off x="-2973572" y="-2193284"/>
            <a:ext cx="6505670" cy="5453482"/>
          </a:xfrm>
          <a:custGeom>
            <a:avLst/>
            <a:gdLst/>
            <a:ahLst/>
            <a:cxnLst/>
            <a:rect l="l" t="t" r="r" b="b"/>
            <a:pathLst>
              <a:path w="6505670" h="5453482">
                <a:moveTo>
                  <a:pt x="0" y="0"/>
                </a:moveTo>
                <a:lnTo>
                  <a:pt x="6505671" y="0"/>
                </a:lnTo>
                <a:lnTo>
                  <a:pt x="6505671" y="5453482"/>
                </a:lnTo>
                <a:lnTo>
                  <a:pt x="0" y="5453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968479" y="7373255"/>
            <a:ext cx="6505670" cy="5453482"/>
          </a:xfrm>
          <a:custGeom>
            <a:avLst/>
            <a:gdLst/>
            <a:ahLst/>
            <a:cxnLst/>
            <a:rect l="l" t="t" r="r" b="b"/>
            <a:pathLst>
              <a:path w="6505670" h="5453482">
                <a:moveTo>
                  <a:pt x="0" y="0"/>
                </a:moveTo>
                <a:lnTo>
                  <a:pt x="6505670" y="0"/>
                </a:lnTo>
                <a:lnTo>
                  <a:pt x="6505670" y="5453481"/>
                </a:lnTo>
                <a:lnTo>
                  <a:pt x="0" y="54534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6150350" y="175317"/>
            <a:ext cx="5186620" cy="957053"/>
          </a:xfrm>
          <a:prstGeom prst="rect">
            <a:avLst/>
          </a:prstGeom>
        </p:spPr>
        <p:txBody>
          <a:bodyPr lIns="0" tIns="0" rIns="0" bIns="0" rtlCol="0" anchor="t">
            <a:spAutoFit/>
          </a:bodyPr>
          <a:lstStyle/>
          <a:p>
            <a:pPr algn="l">
              <a:lnSpc>
                <a:spcPts val="7699"/>
              </a:lnSpc>
            </a:pPr>
            <a:r>
              <a:rPr lang="en-US" sz="5499">
                <a:solidFill>
                  <a:srgbClr val="07076B"/>
                </a:solidFill>
                <a:latin typeface="Arimo Bold"/>
              </a:rPr>
              <a:t>Risk Calculator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6506366" y="1028700"/>
            <a:ext cx="11781634" cy="6276975"/>
          </a:xfrm>
          <a:custGeom>
            <a:avLst/>
            <a:gdLst/>
            <a:ahLst/>
            <a:cxnLst/>
            <a:rect l="l" t="t" r="r" b="b"/>
            <a:pathLst>
              <a:path w="11781634" h="6276975">
                <a:moveTo>
                  <a:pt x="0" y="0"/>
                </a:moveTo>
                <a:lnTo>
                  <a:pt x="11781634" y="0"/>
                </a:lnTo>
                <a:lnTo>
                  <a:pt x="11781634" y="6276975"/>
                </a:lnTo>
                <a:lnTo>
                  <a:pt x="0" y="6276975"/>
                </a:lnTo>
                <a:lnTo>
                  <a:pt x="0" y="0"/>
                </a:lnTo>
                <a:close/>
              </a:path>
            </a:pathLst>
          </a:custGeom>
          <a:blipFill>
            <a:blip r:embed="rId2"/>
            <a:stretch>
              <a:fillRect l="-4073" r="-4340"/>
            </a:stretch>
          </a:blipFill>
        </p:spPr>
      </p:sp>
      <p:grpSp>
        <p:nvGrpSpPr>
          <p:cNvPr id="3" name="Group 3"/>
          <p:cNvGrpSpPr>
            <a:grpSpLocks noChangeAspect="1"/>
          </p:cNvGrpSpPr>
          <p:nvPr/>
        </p:nvGrpSpPr>
        <p:grpSpPr>
          <a:xfrm>
            <a:off x="0" y="4864713"/>
            <a:ext cx="10757306" cy="5419725"/>
            <a:chOff x="0" y="0"/>
            <a:chExt cx="14343075" cy="7226300"/>
          </a:xfrm>
        </p:grpSpPr>
        <p:sp>
          <p:nvSpPr>
            <p:cNvPr id="4" name="Freeform 4"/>
            <p:cNvSpPr/>
            <p:nvPr/>
          </p:nvSpPr>
          <p:spPr>
            <a:xfrm>
              <a:off x="0" y="0"/>
              <a:ext cx="14343126" cy="7226300"/>
            </a:xfrm>
            <a:custGeom>
              <a:avLst/>
              <a:gdLst/>
              <a:ahLst/>
              <a:cxnLst/>
              <a:rect l="l" t="t" r="r" b="b"/>
              <a:pathLst>
                <a:path w="14343126" h="7226300">
                  <a:moveTo>
                    <a:pt x="0" y="0"/>
                  </a:moveTo>
                  <a:lnTo>
                    <a:pt x="0" y="7226300"/>
                  </a:lnTo>
                  <a:lnTo>
                    <a:pt x="13754100" y="7226300"/>
                  </a:lnTo>
                  <a:lnTo>
                    <a:pt x="13754100" y="0"/>
                  </a:lnTo>
                  <a:lnTo>
                    <a:pt x="14343126" y="0"/>
                  </a:lnTo>
                  <a:lnTo>
                    <a:pt x="6989826" y="0"/>
                  </a:lnTo>
                  <a:close/>
                </a:path>
              </a:pathLst>
            </a:custGeom>
            <a:blipFill>
              <a:blip r:embed="rId3"/>
              <a:stretch>
                <a:fillRect l="-2534"/>
              </a:stretch>
            </a:blipFill>
          </p:spPr>
        </p:sp>
      </p:grpSp>
      <p:sp>
        <p:nvSpPr>
          <p:cNvPr id="5" name="Freeform 5"/>
          <p:cNvSpPr/>
          <p:nvPr/>
        </p:nvSpPr>
        <p:spPr>
          <a:xfrm>
            <a:off x="-3447612" y="-2001022"/>
            <a:ext cx="6505670" cy="5453482"/>
          </a:xfrm>
          <a:custGeom>
            <a:avLst/>
            <a:gdLst/>
            <a:ahLst/>
            <a:cxnLst/>
            <a:rect l="l" t="t" r="r" b="b"/>
            <a:pathLst>
              <a:path w="6505670" h="5453482">
                <a:moveTo>
                  <a:pt x="0" y="0"/>
                </a:moveTo>
                <a:lnTo>
                  <a:pt x="6505670" y="0"/>
                </a:lnTo>
                <a:lnTo>
                  <a:pt x="6505670" y="5453482"/>
                </a:lnTo>
                <a:lnTo>
                  <a:pt x="0" y="54534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811688" y="7418375"/>
            <a:ext cx="6505670" cy="5453482"/>
          </a:xfrm>
          <a:custGeom>
            <a:avLst/>
            <a:gdLst/>
            <a:ahLst/>
            <a:cxnLst/>
            <a:rect l="l" t="t" r="r" b="b"/>
            <a:pathLst>
              <a:path w="6505670" h="5453482">
                <a:moveTo>
                  <a:pt x="0" y="0"/>
                </a:moveTo>
                <a:lnTo>
                  <a:pt x="6505670" y="0"/>
                </a:lnTo>
                <a:lnTo>
                  <a:pt x="6505670" y="5453481"/>
                </a:lnTo>
                <a:lnTo>
                  <a:pt x="0" y="54534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891945" y="-24708"/>
            <a:ext cx="6888728" cy="957053"/>
          </a:xfrm>
          <a:prstGeom prst="rect">
            <a:avLst/>
          </a:prstGeom>
        </p:spPr>
        <p:txBody>
          <a:bodyPr lIns="0" tIns="0" rIns="0" bIns="0" rtlCol="0" anchor="t">
            <a:spAutoFit/>
          </a:bodyPr>
          <a:lstStyle/>
          <a:p>
            <a:pPr algn="l">
              <a:lnSpc>
                <a:spcPts val="7699"/>
              </a:lnSpc>
            </a:pPr>
            <a:r>
              <a:rPr lang="en-US" sz="5499">
                <a:solidFill>
                  <a:srgbClr val="07076B"/>
                </a:solidFill>
                <a:latin typeface="Arimo Bold"/>
              </a:rPr>
              <a:t>ECG-Image Centers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2799207" y="1595047"/>
            <a:ext cx="12687300" cy="8067675"/>
          </a:xfrm>
          <a:custGeom>
            <a:avLst/>
            <a:gdLst/>
            <a:ahLst/>
            <a:cxnLst/>
            <a:rect l="l" t="t" r="r" b="b"/>
            <a:pathLst>
              <a:path w="12687300" h="8067675">
                <a:moveTo>
                  <a:pt x="0" y="0"/>
                </a:moveTo>
                <a:lnTo>
                  <a:pt x="12687300" y="0"/>
                </a:lnTo>
                <a:lnTo>
                  <a:pt x="12687300" y="8067675"/>
                </a:lnTo>
                <a:lnTo>
                  <a:pt x="0" y="8067675"/>
                </a:lnTo>
                <a:lnTo>
                  <a:pt x="0" y="0"/>
                </a:lnTo>
                <a:close/>
              </a:path>
            </a:pathLst>
          </a:custGeom>
          <a:blipFill>
            <a:blip r:embed="rId2"/>
            <a:stretch>
              <a:fillRect l="-6091" r="-4043"/>
            </a:stretch>
          </a:blipFill>
        </p:spPr>
      </p:sp>
      <p:sp>
        <p:nvSpPr>
          <p:cNvPr id="3" name="Freeform 3"/>
          <p:cNvSpPr/>
          <p:nvPr/>
        </p:nvSpPr>
        <p:spPr>
          <a:xfrm>
            <a:off x="-3852262" y="-2001022"/>
            <a:ext cx="6505670" cy="5453482"/>
          </a:xfrm>
          <a:custGeom>
            <a:avLst/>
            <a:gdLst/>
            <a:ahLst/>
            <a:cxnLst/>
            <a:rect l="l" t="t" r="r" b="b"/>
            <a:pathLst>
              <a:path w="6505670" h="5453482">
                <a:moveTo>
                  <a:pt x="0" y="0"/>
                </a:moveTo>
                <a:lnTo>
                  <a:pt x="6505670" y="0"/>
                </a:lnTo>
                <a:lnTo>
                  <a:pt x="6505670" y="5453482"/>
                </a:lnTo>
                <a:lnTo>
                  <a:pt x="0" y="5453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811688" y="7892120"/>
            <a:ext cx="6505670" cy="5453482"/>
          </a:xfrm>
          <a:custGeom>
            <a:avLst/>
            <a:gdLst/>
            <a:ahLst/>
            <a:cxnLst/>
            <a:rect l="l" t="t" r="r" b="b"/>
            <a:pathLst>
              <a:path w="6505670" h="5453482">
                <a:moveTo>
                  <a:pt x="0" y="0"/>
                </a:moveTo>
                <a:lnTo>
                  <a:pt x="6505670" y="0"/>
                </a:lnTo>
                <a:lnTo>
                  <a:pt x="6505670" y="5453481"/>
                </a:lnTo>
                <a:lnTo>
                  <a:pt x="0" y="54534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7009609" y="308667"/>
            <a:ext cx="4354201" cy="957053"/>
          </a:xfrm>
          <a:prstGeom prst="rect">
            <a:avLst/>
          </a:prstGeom>
        </p:spPr>
        <p:txBody>
          <a:bodyPr lIns="0" tIns="0" rIns="0" bIns="0" rtlCol="0" anchor="t">
            <a:spAutoFit/>
          </a:bodyPr>
          <a:lstStyle/>
          <a:p>
            <a:pPr algn="l">
              <a:lnSpc>
                <a:spcPts val="7699"/>
              </a:lnSpc>
            </a:pPr>
            <a:r>
              <a:rPr lang="en-US" sz="5499">
                <a:solidFill>
                  <a:srgbClr val="07076B"/>
                </a:solidFill>
                <a:latin typeface="Arimo Bold"/>
              </a:rPr>
              <a:t>Our Doctors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626316" y="902751"/>
            <a:ext cx="620620" cy="688600"/>
          </a:xfrm>
          <a:custGeom>
            <a:avLst/>
            <a:gdLst/>
            <a:ahLst/>
            <a:cxnLst/>
            <a:rect l="l" t="t" r="r" b="b"/>
            <a:pathLst>
              <a:path w="620620" h="688600">
                <a:moveTo>
                  <a:pt x="0" y="0"/>
                </a:moveTo>
                <a:lnTo>
                  <a:pt x="620621" y="0"/>
                </a:lnTo>
                <a:lnTo>
                  <a:pt x="620621" y="688600"/>
                </a:lnTo>
                <a:lnTo>
                  <a:pt x="0" y="688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204406" y="2607145"/>
            <a:ext cx="11502361" cy="1764478"/>
            <a:chOff x="0" y="0"/>
            <a:chExt cx="11502365" cy="1764487"/>
          </a:xfrm>
        </p:grpSpPr>
        <p:sp>
          <p:nvSpPr>
            <p:cNvPr id="4" name="Freeform 4"/>
            <p:cNvSpPr/>
            <p:nvPr/>
          </p:nvSpPr>
          <p:spPr>
            <a:xfrm>
              <a:off x="63500" y="63500"/>
              <a:ext cx="3945763" cy="1600835"/>
            </a:xfrm>
            <a:custGeom>
              <a:avLst/>
              <a:gdLst/>
              <a:ahLst/>
              <a:cxnLst/>
              <a:rect l="l" t="t" r="r" b="b"/>
              <a:pathLst>
                <a:path w="3945763" h="1600835">
                  <a:moveTo>
                    <a:pt x="2963291" y="0"/>
                  </a:moveTo>
                  <a:lnTo>
                    <a:pt x="2963291" y="202438"/>
                  </a:lnTo>
                  <a:lnTo>
                    <a:pt x="0" y="202438"/>
                  </a:lnTo>
                  <a:lnTo>
                    <a:pt x="736092" y="800354"/>
                  </a:lnTo>
                  <a:lnTo>
                    <a:pt x="0" y="1398397"/>
                  </a:lnTo>
                  <a:lnTo>
                    <a:pt x="2963291" y="1398397"/>
                  </a:lnTo>
                  <a:lnTo>
                    <a:pt x="2963291" y="1600835"/>
                  </a:lnTo>
                  <a:lnTo>
                    <a:pt x="3945763" y="802640"/>
                  </a:lnTo>
                  <a:lnTo>
                    <a:pt x="3945763" y="798195"/>
                  </a:lnTo>
                  <a:lnTo>
                    <a:pt x="2963291" y="0"/>
                  </a:lnTo>
                  <a:close/>
                </a:path>
              </a:pathLst>
            </a:custGeom>
            <a:solidFill>
              <a:srgbClr val="050571"/>
            </a:solidFill>
          </p:spPr>
        </p:sp>
        <p:sp>
          <p:nvSpPr>
            <p:cNvPr id="5" name="Freeform 5"/>
            <p:cNvSpPr/>
            <p:nvPr/>
          </p:nvSpPr>
          <p:spPr>
            <a:xfrm>
              <a:off x="4011930" y="100203"/>
              <a:ext cx="3318637" cy="1600835"/>
            </a:xfrm>
            <a:custGeom>
              <a:avLst/>
              <a:gdLst/>
              <a:ahLst/>
              <a:cxnLst/>
              <a:rect l="l" t="t" r="r" b="b"/>
              <a:pathLst>
                <a:path w="3318637" h="1600835">
                  <a:moveTo>
                    <a:pt x="2490597" y="0"/>
                  </a:moveTo>
                  <a:lnTo>
                    <a:pt x="2490597" y="202438"/>
                  </a:lnTo>
                  <a:lnTo>
                    <a:pt x="0" y="202438"/>
                  </a:lnTo>
                  <a:lnTo>
                    <a:pt x="0" y="202438"/>
                  </a:lnTo>
                  <a:lnTo>
                    <a:pt x="618617" y="800354"/>
                  </a:lnTo>
                  <a:lnTo>
                    <a:pt x="0" y="1398397"/>
                  </a:lnTo>
                  <a:lnTo>
                    <a:pt x="0" y="1398397"/>
                  </a:lnTo>
                  <a:lnTo>
                    <a:pt x="2490597" y="1398397"/>
                  </a:lnTo>
                  <a:lnTo>
                    <a:pt x="2490597" y="1600835"/>
                  </a:lnTo>
                  <a:lnTo>
                    <a:pt x="3318637" y="800481"/>
                  </a:lnTo>
                  <a:lnTo>
                    <a:pt x="2490597" y="127"/>
                  </a:lnTo>
                  <a:close/>
                </a:path>
              </a:pathLst>
            </a:custGeom>
            <a:solidFill>
              <a:srgbClr val="050571"/>
            </a:solidFill>
          </p:spPr>
        </p:sp>
        <p:sp>
          <p:nvSpPr>
            <p:cNvPr id="6" name="Freeform 6"/>
            <p:cNvSpPr/>
            <p:nvPr/>
          </p:nvSpPr>
          <p:spPr>
            <a:xfrm>
              <a:off x="7243953" y="63500"/>
              <a:ext cx="4194937" cy="1600835"/>
            </a:xfrm>
            <a:custGeom>
              <a:avLst/>
              <a:gdLst/>
              <a:ahLst/>
              <a:cxnLst/>
              <a:rect l="l" t="t" r="r" b="b"/>
              <a:pathLst>
                <a:path w="4194937" h="1600835">
                  <a:moveTo>
                    <a:pt x="3148203" y="0"/>
                  </a:moveTo>
                  <a:lnTo>
                    <a:pt x="3148203" y="202438"/>
                  </a:lnTo>
                  <a:lnTo>
                    <a:pt x="0" y="202438"/>
                  </a:lnTo>
                  <a:lnTo>
                    <a:pt x="782066" y="800481"/>
                  </a:lnTo>
                  <a:lnTo>
                    <a:pt x="0" y="1398397"/>
                  </a:lnTo>
                  <a:lnTo>
                    <a:pt x="3148203" y="1398397"/>
                  </a:lnTo>
                  <a:lnTo>
                    <a:pt x="3148203" y="1600835"/>
                  </a:lnTo>
                  <a:lnTo>
                    <a:pt x="4194937" y="800354"/>
                  </a:lnTo>
                  <a:lnTo>
                    <a:pt x="3148203" y="0"/>
                  </a:lnTo>
                  <a:close/>
                </a:path>
              </a:pathLst>
            </a:custGeom>
            <a:solidFill>
              <a:srgbClr val="050571"/>
            </a:solidFill>
          </p:spPr>
        </p:sp>
      </p:grpSp>
      <p:grpSp>
        <p:nvGrpSpPr>
          <p:cNvPr id="7" name="Group 7"/>
          <p:cNvGrpSpPr>
            <a:grpSpLocks noChangeAspect="1"/>
          </p:cNvGrpSpPr>
          <p:nvPr/>
        </p:nvGrpSpPr>
        <p:grpSpPr>
          <a:xfrm>
            <a:off x="8842524" y="5311740"/>
            <a:ext cx="9445323" cy="4975260"/>
            <a:chOff x="0" y="0"/>
            <a:chExt cx="9445320" cy="4975250"/>
          </a:xfrm>
        </p:grpSpPr>
        <p:sp>
          <p:nvSpPr>
            <p:cNvPr id="8" name="Freeform 8"/>
            <p:cNvSpPr/>
            <p:nvPr/>
          </p:nvSpPr>
          <p:spPr>
            <a:xfrm>
              <a:off x="25908" y="0"/>
              <a:ext cx="9419463" cy="4975225"/>
            </a:xfrm>
            <a:custGeom>
              <a:avLst/>
              <a:gdLst/>
              <a:ahLst/>
              <a:cxnLst/>
              <a:rect l="l" t="t" r="r" b="b"/>
              <a:pathLst>
                <a:path w="9419463" h="4975225">
                  <a:moveTo>
                    <a:pt x="9419463" y="0"/>
                  </a:moveTo>
                  <a:cubicBezTo>
                    <a:pt x="9419463" y="0"/>
                    <a:pt x="8537955" y="911860"/>
                    <a:pt x="8823706" y="2305431"/>
                  </a:cubicBezTo>
                  <a:cubicBezTo>
                    <a:pt x="9097137" y="3645027"/>
                    <a:pt x="8896350" y="4334383"/>
                    <a:pt x="7931658" y="4334383"/>
                  </a:cubicBezTo>
                  <a:lnTo>
                    <a:pt x="7814691" y="4331208"/>
                  </a:lnTo>
                  <a:cubicBezTo>
                    <a:pt x="7351776" y="4307205"/>
                    <a:pt x="6918706" y="4196588"/>
                    <a:pt x="6438265" y="4196588"/>
                  </a:cubicBezTo>
                  <a:cubicBezTo>
                    <a:pt x="6128385" y="4196588"/>
                    <a:pt x="5798820" y="4242562"/>
                    <a:pt x="5428742" y="4387342"/>
                  </a:cubicBezTo>
                  <a:cubicBezTo>
                    <a:pt x="4985893" y="4560315"/>
                    <a:pt x="4596130" y="4633976"/>
                    <a:pt x="4148709" y="4633976"/>
                  </a:cubicBezTo>
                  <a:cubicBezTo>
                    <a:pt x="3641090" y="4633976"/>
                    <a:pt x="3059303" y="4539234"/>
                    <a:pt x="2241804" y="4387342"/>
                  </a:cubicBezTo>
                  <a:cubicBezTo>
                    <a:pt x="2030984" y="4347971"/>
                    <a:pt x="1835404" y="4330953"/>
                    <a:pt x="1654810" y="4330953"/>
                  </a:cubicBezTo>
                  <a:cubicBezTo>
                    <a:pt x="660273" y="4331081"/>
                    <a:pt x="120015" y="4845812"/>
                    <a:pt x="0" y="4975225"/>
                  </a:cubicBezTo>
                  <a:lnTo>
                    <a:pt x="9419463" y="4975225"/>
                  </a:lnTo>
                  <a:lnTo>
                    <a:pt x="9419463" y="0"/>
                  </a:lnTo>
                  <a:close/>
                </a:path>
              </a:pathLst>
            </a:custGeom>
            <a:solidFill>
              <a:srgbClr val="050571"/>
            </a:solidFill>
          </p:spPr>
        </p:sp>
      </p:grpSp>
      <p:sp>
        <p:nvSpPr>
          <p:cNvPr id="9" name="Freeform 9" descr="فيروس كورونا"/>
          <p:cNvSpPr/>
          <p:nvPr/>
        </p:nvSpPr>
        <p:spPr>
          <a:xfrm>
            <a:off x="12109742" y="6692275"/>
            <a:ext cx="4514850" cy="2762250"/>
          </a:xfrm>
          <a:custGeom>
            <a:avLst/>
            <a:gdLst/>
            <a:ahLst/>
            <a:cxnLst/>
            <a:rect l="l" t="t" r="r" b="b"/>
            <a:pathLst>
              <a:path w="4514850" h="2762250">
                <a:moveTo>
                  <a:pt x="0" y="0"/>
                </a:moveTo>
                <a:lnTo>
                  <a:pt x="4514850" y="0"/>
                </a:lnTo>
                <a:lnTo>
                  <a:pt x="4514850" y="2762250"/>
                </a:lnTo>
                <a:lnTo>
                  <a:pt x="0" y="2762250"/>
                </a:lnTo>
                <a:lnTo>
                  <a:pt x="0" y="0"/>
                </a:lnTo>
                <a:close/>
              </a:path>
            </a:pathLst>
          </a:custGeom>
          <a:blipFill>
            <a:blip r:embed="rId4"/>
            <a:stretch>
              <a:fillRect t="-4115" b="-4160"/>
            </a:stretch>
          </a:blipFill>
        </p:spPr>
      </p:sp>
      <p:sp>
        <p:nvSpPr>
          <p:cNvPr id="10" name="Freeform 10" descr="COVID: how worried should we be about the new AY.4.2 lineage of the  coronavirus?"/>
          <p:cNvSpPr/>
          <p:nvPr/>
        </p:nvSpPr>
        <p:spPr>
          <a:xfrm>
            <a:off x="1183862" y="6732013"/>
            <a:ext cx="4953000" cy="2762250"/>
          </a:xfrm>
          <a:custGeom>
            <a:avLst/>
            <a:gdLst/>
            <a:ahLst/>
            <a:cxnLst/>
            <a:rect l="l" t="t" r="r" b="b"/>
            <a:pathLst>
              <a:path w="4953000" h="2762250">
                <a:moveTo>
                  <a:pt x="0" y="0"/>
                </a:moveTo>
                <a:lnTo>
                  <a:pt x="4953000" y="0"/>
                </a:lnTo>
                <a:lnTo>
                  <a:pt x="4953000" y="2762250"/>
                </a:lnTo>
                <a:lnTo>
                  <a:pt x="0" y="2762250"/>
                </a:lnTo>
                <a:lnTo>
                  <a:pt x="0" y="0"/>
                </a:lnTo>
                <a:close/>
              </a:path>
            </a:pathLst>
          </a:custGeom>
          <a:blipFill>
            <a:blip r:embed="rId5"/>
            <a:stretch>
              <a:fillRect t="-4878" b="-4776"/>
            </a:stretch>
          </a:blipFill>
        </p:spPr>
      </p:sp>
      <p:sp>
        <p:nvSpPr>
          <p:cNvPr id="11" name="Freeform 11" descr="‪Coronavirus Disease (COVID-19) - PAHO/WHO | Pan American Health Organization‬‏"/>
          <p:cNvSpPr/>
          <p:nvPr/>
        </p:nvSpPr>
        <p:spPr>
          <a:xfrm>
            <a:off x="6910626" y="6692275"/>
            <a:ext cx="4733925" cy="2800350"/>
          </a:xfrm>
          <a:custGeom>
            <a:avLst/>
            <a:gdLst/>
            <a:ahLst/>
            <a:cxnLst/>
            <a:rect l="l" t="t" r="r" b="b"/>
            <a:pathLst>
              <a:path w="4733925" h="2800350">
                <a:moveTo>
                  <a:pt x="0" y="0"/>
                </a:moveTo>
                <a:lnTo>
                  <a:pt x="4733925" y="0"/>
                </a:lnTo>
                <a:lnTo>
                  <a:pt x="4733925" y="2800350"/>
                </a:lnTo>
                <a:lnTo>
                  <a:pt x="0" y="2800350"/>
                </a:lnTo>
                <a:lnTo>
                  <a:pt x="0" y="0"/>
                </a:lnTo>
                <a:close/>
              </a:path>
            </a:pathLst>
          </a:custGeom>
          <a:blipFill>
            <a:blip r:embed="rId6"/>
            <a:stretch>
              <a:fillRect l="-24411" r="-39773"/>
            </a:stretch>
          </a:blipFill>
        </p:spPr>
      </p:sp>
      <p:sp>
        <p:nvSpPr>
          <p:cNvPr id="12" name="Freeform 12"/>
          <p:cNvSpPr/>
          <p:nvPr/>
        </p:nvSpPr>
        <p:spPr>
          <a:xfrm>
            <a:off x="11579752" y="1727530"/>
            <a:ext cx="5104609" cy="3739229"/>
          </a:xfrm>
          <a:custGeom>
            <a:avLst/>
            <a:gdLst/>
            <a:ahLst/>
            <a:cxnLst/>
            <a:rect l="l" t="t" r="r" b="b"/>
            <a:pathLst>
              <a:path w="5104609" h="3739229">
                <a:moveTo>
                  <a:pt x="0" y="0"/>
                </a:moveTo>
                <a:lnTo>
                  <a:pt x="5104609" y="0"/>
                </a:lnTo>
                <a:lnTo>
                  <a:pt x="5104609" y="3739229"/>
                </a:lnTo>
                <a:lnTo>
                  <a:pt x="0" y="37392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977370" y="3155023"/>
            <a:ext cx="2579989" cy="523208"/>
          </a:xfrm>
          <a:prstGeom prst="rect">
            <a:avLst/>
          </a:prstGeom>
        </p:spPr>
        <p:txBody>
          <a:bodyPr lIns="0" tIns="0" rIns="0" bIns="0" rtlCol="0" anchor="t">
            <a:spAutoFit/>
          </a:bodyPr>
          <a:lstStyle/>
          <a:p>
            <a:pPr algn="l">
              <a:lnSpc>
                <a:spcPts val="3919"/>
              </a:lnSpc>
            </a:pPr>
            <a:r>
              <a:rPr lang="en-US" sz="2799">
                <a:solidFill>
                  <a:srgbClr val="F2F2F2"/>
                </a:solidFill>
                <a:latin typeface="Arial"/>
              </a:rPr>
              <a:t>December 2019</a:t>
            </a:r>
          </a:p>
        </p:txBody>
      </p:sp>
      <p:sp>
        <p:nvSpPr>
          <p:cNvPr id="14" name="TextBox 14"/>
          <p:cNvSpPr txBox="1"/>
          <p:nvPr/>
        </p:nvSpPr>
        <p:spPr>
          <a:xfrm>
            <a:off x="494186" y="4584373"/>
            <a:ext cx="3064202" cy="885158"/>
          </a:xfrm>
          <a:prstGeom prst="rect">
            <a:avLst/>
          </a:prstGeom>
        </p:spPr>
        <p:txBody>
          <a:bodyPr lIns="0" tIns="0" rIns="0" bIns="0" rtlCol="0" anchor="t">
            <a:spAutoFit/>
          </a:bodyPr>
          <a:lstStyle/>
          <a:p>
            <a:pPr algn="l">
              <a:lnSpc>
                <a:spcPts val="3300"/>
              </a:lnSpc>
            </a:pPr>
            <a:r>
              <a:rPr lang="en-US" sz="2799">
                <a:solidFill>
                  <a:srgbClr val="030347"/>
                </a:solidFill>
                <a:latin typeface="Arial"/>
              </a:rPr>
              <a:t>The covide19 first appeared in China </a:t>
            </a:r>
          </a:p>
        </p:txBody>
      </p:sp>
      <p:sp>
        <p:nvSpPr>
          <p:cNvPr id="15" name="TextBox 15"/>
          <p:cNvSpPr txBox="1"/>
          <p:nvPr/>
        </p:nvSpPr>
        <p:spPr>
          <a:xfrm>
            <a:off x="4073547" y="4435954"/>
            <a:ext cx="3386185" cy="1723358"/>
          </a:xfrm>
          <a:prstGeom prst="rect">
            <a:avLst/>
          </a:prstGeom>
        </p:spPr>
        <p:txBody>
          <a:bodyPr lIns="0" tIns="0" rIns="0" bIns="0" rtlCol="0" anchor="t">
            <a:spAutoFit/>
          </a:bodyPr>
          <a:lstStyle/>
          <a:p>
            <a:pPr algn="l">
              <a:lnSpc>
                <a:spcPts val="3300"/>
              </a:lnSpc>
            </a:pPr>
            <a:r>
              <a:rPr lang="en-US" sz="2799">
                <a:solidFill>
                  <a:srgbClr val="030347"/>
                </a:solidFill>
                <a:latin typeface="Arial"/>
              </a:rPr>
              <a:t>It was noted that the number of deaths worldwide due to this virus was significant </a:t>
            </a:r>
          </a:p>
        </p:txBody>
      </p:sp>
      <p:sp>
        <p:nvSpPr>
          <p:cNvPr id="16" name="TextBox 16"/>
          <p:cNvSpPr txBox="1"/>
          <p:nvPr/>
        </p:nvSpPr>
        <p:spPr>
          <a:xfrm>
            <a:off x="4802876" y="3172501"/>
            <a:ext cx="2188188" cy="591112"/>
          </a:xfrm>
          <a:prstGeom prst="rect">
            <a:avLst/>
          </a:prstGeom>
        </p:spPr>
        <p:txBody>
          <a:bodyPr lIns="0" tIns="0" rIns="0" bIns="0" rtlCol="0" anchor="t">
            <a:spAutoFit/>
          </a:bodyPr>
          <a:lstStyle/>
          <a:p>
            <a:pPr algn="l">
              <a:lnSpc>
                <a:spcPts val="4479"/>
              </a:lnSpc>
            </a:pPr>
            <a:r>
              <a:rPr lang="en-US" sz="3199">
                <a:solidFill>
                  <a:srgbClr val="F2F2F2"/>
                </a:solidFill>
                <a:latin typeface="Arial"/>
              </a:rPr>
              <a:t>March 2020</a:t>
            </a:r>
          </a:p>
        </p:txBody>
      </p:sp>
      <p:sp>
        <p:nvSpPr>
          <p:cNvPr id="17" name="TextBox 17"/>
          <p:cNvSpPr txBox="1"/>
          <p:nvPr/>
        </p:nvSpPr>
        <p:spPr>
          <a:xfrm>
            <a:off x="8224657" y="3135792"/>
            <a:ext cx="2695032" cy="591112"/>
          </a:xfrm>
          <a:prstGeom prst="rect">
            <a:avLst/>
          </a:prstGeom>
        </p:spPr>
        <p:txBody>
          <a:bodyPr lIns="0" tIns="0" rIns="0" bIns="0" rtlCol="0" anchor="t">
            <a:spAutoFit/>
          </a:bodyPr>
          <a:lstStyle/>
          <a:p>
            <a:pPr algn="l">
              <a:lnSpc>
                <a:spcPts val="4479"/>
              </a:lnSpc>
            </a:pPr>
            <a:r>
              <a:rPr lang="en-US" sz="3199">
                <a:solidFill>
                  <a:srgbClr val="F2F2F2"/>
                </a:solidFill>
                <a:latin typeface="Arial"/>
              </a:rPr>
              <a:t>February 2023</a:t>
            </a:r>
          </a:p>
        </p:txBody>
      </p:sp>
      <p:sp>
        <p:nvSpPr>
          <p:cNvPr id="18" name="TextBox 18"/>
          <p:cNvSpPr txBox="1"/>
          <p:nvPr/>
        </p:nvSpPr>
        <p:spPr>
          <a:xfrm>
            <a:off x="14378635" y="4603842"/>
            <a:ext cx="1662474" cy="432559"/>
          </a:xfrm>
          <a:prstGeom prst="rect">
            <a:avLst/>
          </a:prstGeom>
        </p:spPr>
        <p:txBody>
          <a:bodyPr lIns="0" tIns="0" rIns="0" bIns="0" rtlCol="0" anchor="t">
            <a:spAutoFit/>
          </a:bodyPr>
          <a:lstStyle/>
          <a:p>
            <a:pPr algn="l">
              <a:lnSpc>
                <a:spcPts val="3509"/>
              </a:lnSpc>
            </a:pPr>
            <a:r>
              <a:rPr lang="en-US" sz="2506">
                <a:solidFill>
                  <a:srgbClr val="FFFFFF"/>
                </a:solidFill>
                <a:latin typeface="Open Sauce Bold"/>
              </a:rPr>
              <a:t>6.8 million</a:t>
            </a:r>
          </a:p>
        </p:txBody>
      </p:sp>
      <p:sp>
        <p:nvSpPr>
          <p:cNvPr id="19" name="TextBox 19"/>
          <p:cNvSpPr txBox="1"/>
          <p:nvPr/>
        </p:nvSpPr>
        <p:spPr>
          <a:xfrm>
            <a:off x="14282918" y="2134352"/>
            <a:ext cx="1771517" cy="432559"/>
          </a:xfrm>
          <a:prstGeom prst="rect">
            <a:avLst/>
          </a:prstGeom>
        </p:spPr>
        <p:txBody>
          <a:bodyPr lIns="0" tIns="0" rIns="0" bIns="0" rtlCol="0" anchor="t">
            <a:spAutoFit/>
          </a:bodyPr>
          <a:lstStyle/>
          <a:p>
            <a:pPr algn="l">
              <a:lnSpc>
                <a:spcPts val="3509"/>
              </a:lnSpc>
            </a:pPr>
            <a:r>
              <a:rPr lang="en-US" sz="2506">
                <a:solidFill>
                  <a:srgbClr val="FFFFFF"/>
                </a:solidFill>
                <a:latin typeface="Open Sauce Bold"/>
              </a:rPr>
              <a:t>753 million</a:t>
            </a:r>
          </a:p>
        </p:txBody>
      </p:sp>
      <p:sp>
        <p:nvSpPr>
          <p:cNvPr id="20" name="TextBox 20"/>
          <p:cNvSpPr txBox="1"/>
          <p:nvPr/>
        </p:nvSpPr>
        <p:spPr>
          <a:xfrm>
            <a:off x="1183862" y="1062123"/>
            <a:ext cx="16173764" cy="1135380"/>
          </a:xfrm>
          <a:prstGeom prst="rect">
            <a:avLst/>
          </a:prstGeom>
        </p:spPr>
        <p:txBody>
          <a:bodyPr lIns="0" tIns="0" rIns="0" bIns="0" rtlCol="0" anchor="t">
            <a:spAutoFit/>
          </a:bodyPr>
          <a:lstStyle/>
          <a:p>
            <a:pPr algn="l">
              <a:lnSpc>
                <a:spcPts val="4276"/>
              </a:lnSpc>
            </a:pPr>
            <a:r>
              <a:rPr lang="en-US" sz="3600">
                <a:solidFill>
                  <a:srgbClr val="030347"/>
                </a:solidFill>
                <a:latin typeface="Arial"/>
              </a:rPr>
              <a:t>It was discovered recently that COVID_19 affects several organs in the human body, especially the cardiovascular system.</a:t>
            </a:r>
          </a:p>
        </p:txBody>
      </p:sp>
      <p:sp>
        <p:nvSpPr>
          <p:cNvPr id="21" name="TextBox 21"/>
          <p:cNvSpPr txBox="1"/>
          <p:nvPr/>
        </p:nvSpPr>
        <p:spPr>
          <a:xfrm>
            <a:off x="7973016" y="4405217"/>
            <a:ext cx="3387271" cy="1754057"/>
          </a:xfrm>
          <a:prstGeom prst="rect">
            <a:avLst/>
          </a:prstGeom>
        </p:spPr>
        <p:txBody>
          <a:bodyPr lIns="0" tIns="0" rIns="0" bIns="0" rtlCol="0" anchor="t">
            <a:spAutoFit/>
          </a:bodyPr>
          <a:lstStyle/>
          <a:p>
            <a:pPr algn="l">
              <a:lnSpc>
                <a:spcPts val="3361"/>
              </a:lnSpc>
            </a:pPr>
            <a:r>
              <a:rPr lang="en-US" sz="2851">
                <a:solidFill>
                  <a:srgbClr val="030347"/>
                </a:solidFill>
                <a:latin typeface="Arial"/>
              </a:rPr>
              <a:t>according to a report presented by the World Health Organization</a:t>
            </a:r>
          </a:p>
        </p:txBody>
      </p:sp>
      <p:sp>
        <p:nvSpPr>
          <p:cNvPr id="22" name="TextBox 22"/>
          <p:cNvSpPr txBox="1"/>
          <p:nvPr/>
        </p:nvSpPr>
        <p:spPr>
          <a:xfrm>
            <a:off x="13565248" y="3028569"/>
            <a:ext cx="3483597" cy="921077"/>
          </a:xfrm>
          <a:prstGeom prst="rect">
            <a:avLst/>
          </a:prstGeom>
        </p:spPr>
        <p:txBody>
          <a:bodyPr lIns="0" tIns="0" rIns="0" bIns="0" rtlCol="0" anchor="t">
            <a:spAutoFit/>
          </a:bodyPr>
          <a:lstStyle/>
          <a:p>
            <a:pPr algn="l">
              <a:lnSpc>
                <a:spcPts val="3448"/>
              </a:lnSpc>
            </a:pPr>
            <a:r>
              <a:rPr lang="en-US" sz="2915">
                <a:solidFill>
                  <a:srgbClr val="030347"/>
                </a:solidFill>
                <a:latin typeface="Arial"/>
              </a:rPr>
              <a:t>people were infected with this disease</a:t>
            </a:r>
          </a:p>
        </p:txBody>
      </p:sp>
      <p:sp>
        <p:nvSpPr>
          <p:cNvPr id="23" name="TextBox 23"/>
          <p:cNvSpPr txBox="1"/>
          <p:nvPr/>
        </p:nvSpPr>
        <p:spPr>
          <a:xfrm>
            <a:off x="14365453" y="5562590"/>
            <a:ext cx="1487033" cy="710936"/>
          </a:xfrm>
          <a:prstGeom prst="rect">
            <a:avLst/>
          </a:prstGeom>
        </p:spPr>
        <p:txBody>
          <a:bodyPr lIns="0" tIns="0" rIns="0" bIns="0" rtlCol="0" anchor="t">
            <a:spAutoFit/>
          </a:bodyPr>
          <a:lstStyle/>
          <a:p>
            <a:pPr algn="l">
              <a:lnSpc>
                <a:spcPts val="5353"/>
              </a:lnSpc>
            </a:pPr>
            <a:r>
              <a:rPr lang="en-US" sz="3824">
                <a:solidFill>
                  <a:srgbClr val="030347"/>
                </a:solidFill>
                <a:latin typeface="Arial"/>
              </a:rPr>
              <a:t>deaths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10555824" y="243021"/>
            <a:ext cx="4560551" cy="9725025"/>
          </a:xfrm>
          <a:custGeom>
            <a:avLst/>
            <a:gdLst/>
            <a:ahLst/>
            <a:cxnLst/>
            <a:rect l="l" t="t" r="r" b="b"/>
            <a:pathLst>
              <a:path w="4560551" h="9725025">
                <a:moveTo>
                  <a:pt x="0" y="0"/>
                </a:moveTo>
                <a:lnTo>
                  <a:pt x="4560551" y="0"/>
                </a:lnTo>
                <a:lnTo>
                  <a:pt x="4560551" y="9725025"/>
                </a:lnTo>
                <a:lnTo>
                  <a:pt x="0" y="9725025"/>
                </a:lnTo>
                <a:lnTo>
                  <a:pt x="0" y="0"/>
                </a:lnTo>
                <a:close/>
              </a:path>
            </a:pathLst>
          </a:custGeom>
          <a:blipFill>
            <a:blip r:embed="rId2"/>
            <a:stretch>
              <a:fillRect l="-251" t="-762" b="-706"/>
            </a:stretch>
          </a:blipFill>
        </p:spPr>
      </p:sp>
      <p:sp>
        <p:nvSpPr>
          <p:cNvPr id="3" name="TextBox 3"/>
          <p:cNvSpPr txBox="1"/>
          <p:nvPr/>
        </p:nvSpPr>
        <p:spPr>
          <a:xfrm>
            <a:off x="751551" y="2697718"/>
            <a:ext cx="8430768" cy="4664173"/>
          </a:xfrm>
          <a:prstGeom prst="rect">
            <a:avLst/>
          </a:prstGeom>
        </p:spPr>
        <p:txBody>
          <a:bodyPr lIns="0" tIns="0" rIns="0" bIns="0" rtlCol="0" anchor="t">
            <a:spAutoFit/>
          </a:bodyPr>
          <a:lstStyle/>
          <a:p>
            <a:pPr algn="ctr">
              <a:lnSpc>
                <a:spcPts val="8788"/>
              </a:lnSpc>
            </a:pPr>
            <a:r>
              <a:rPr lang="en-US" sz="5499">
                <a:solidFill>
                  <a:srgbClr val="07076B"/>
                </a:solidFill>
                <a:latin typeface="Arimo Bold"/>
              </a:rPr>
              <a:t>Lifestyle Page contains recommended</a:t>
            </a:r>
          </a:p>
          <a:p>
            <a:pPr algn="ctr">
              <a:lnSpc>
                <a:spcPts val="4262"/>
              </a:lnSpc>
            </a:pPr>
            <a:r>
              <a:rPr lang="en-US" sz="5499">
                <a:solidFill>
                  <a:srgbClr val="07076B"/>
                </a:solidFill>
                <a:latin typeface="Arimo Bold"/>
              </a:rPr>
              <a:t>Healthy Food and Sports</a:t>
            </a:r>
          </a:p>
          <a:p>
            <a:pPr algn="ctr">
              <a:lnSpc>
                <a:spcPts val="8788"/>
              </a:lnSpc>
            </a:pPr>
            <a:r>
              <a:rPr lang="en-US" sz="5499">
                <a:solidFill>
                  <a:srgbClr val="07076B"/>
                </a:solidFill>
                <a:latin typeface="Arimo Bold"/>
              </a:rPr>
              <a:t>for Heart Patients and</a:t>
            </a:r>
          </a:p>
          <a:p>
            <a:pPr algn="ctr">
              <a:lnSpc>
                <a:spcPts val="4262"/>
              </a:lnSpc>
            </a:pPr>
            <a:r>
              <a:rPr lang="en-US" sz="5499">
                <a:solidFill>
                  <a:srgbClr val="07076B"/>
                </a:solidFill>
                <a:latin typeface="Arimo Bold"/>
              </a:rPr>
              <a:t>Covid-19 Patients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11419008" y="0"/>
            <a:ext cx="4210050" cy="10287000"/>
          </a:xfrm>
          <a:custGeom>
            <a:avLst/>
            <a:gdLst/>
            <a:ahLst/>
            <a:cxnLst/>
            <a:rect l="l" t="t" r="r" b="b"/>
            <a:pathLst>
              <a:path w="4210050" h="10287000">
                <a:moveTo>
                  <a:pt x="0" y="0"/>
                </a:moveTo>
                <a:lnTo>
                  <a:pt x="4210050" y="0"/>
                </a:lnTo>
                <a:lnTo>
                  <a:pt x="4210050" y="10287000"/>
                </a:lnTo>
                <a:lnTo>
                  <a:pt x="0" y="10287000"/>
                </a:lnTo>
                <a:lnTo>
                  <a:pt x="0" y="0"/>
                </a:lnTo>
                <a:close/>
              </a:path>
            </a:pathLst>
          </a:custGeom>
          <a:blipFill>
            <a:blip r:embed="rId2"/>
            <a:stretch>
              <a:fillRect l="-17548" r="-2586"/>
            </a:stretch>
          </a:blipFill>
        </p:spPr>
      </p:sp>
      <p:sp>
        <p:nvSpPr>
          <p:cNvPr id="3" name="TextBox 3"/>
          <p:cNvSpPr txBox="1"/>
          <p:nvPr/>
        </p:nvSpPr>
        <p:spPr>
          <a:xfrm>
            <a:off x="1410757" y="2697718"/>
            <a:ext cx="7085933" cy="3835498"/>
          </a:xfrm>
          <a:prstGeom prst="rect">
            <a:avLst/>
          </a:prstGeom>
        </p:spPr>
        <p:txBody>
          <a:bodyPr lIns="0" tIns="0" rIns="0" bIns="0" rtlCol="0" anchor="t">
            <a:spAutoFit/>
          </a:bodyPr>
          <a:lstStyle/>
          <a:p>
            <a:pPr algn="ctr">
              <a:lnSpc>
                <a:spcPts val="8788"/>
              </a:lnSpc>
            </a:pPr>
            <a:r>
              <a:rPr lang="en-US" sz="5499">
                <a:solidFill>
                  <a:srgbClr val="07076B"/>
                </a:solidFill>
                <a:latin typeface="Arimo Bold"/>
              </a:rPr>
              <a:t>Patient Profile contains all data that</a:t>
            </a:r>
          </a:p>
          <a:p>
            <a:pPr algn="ctr">
              <a:lnSpc>
                <a:spcPts val="4262"/>
              </a:lnSpc>
            </a:pPr>
            <a:r>
              <a:rPr lang="en-US" sz="5499">
                <a:solidFill>
                  <a:srgbClr val="07076B"/>
                </a:solidFill>
                <a:latin typeface="Arimo Bold"/>
              </a:rPr>
              <a:t>the patient entered</a:t>
            </a:r>
          </a:p>
          <a:p>
            <a:pPr algn="ctr">
              <a:lnSpc>
                <a:spcPts val="8788"/>
              </a:lnSpc>
            </a:pPr>
            <a:r>
              <a:rPr lang="en-US" sz="5499">
                <a:solidFill>
                  <a:srgbClr val="07076B"/>
                </a:solidFill>
                <a:latin typeface="Arimo Bold"/>
              </a:rPr>
              <a:t>on the website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2925604" y="2032511"/>
            <a:ext cx="12896850" cy="7972425"/>
          </a:xfrm>
          <a:custGeom>
            <a:avLst/>
            <a:gdLst/>
            <a:ahLst/>
            <a:cxnLst/>
            <a:rect l="l" t="t" r="r" b="b"/>
            <a:pathLst>
              <a:path w="12896850" h="7972425">
                <a:moveTo>
                  <a:pt x="0" y="0"/>
                </a:moveTo>
                <a:lnTo>
                  <a:pt x="12896850" y="0"/>
                </a:lnTo>
                <a:lnTo>
                  <a:pt x="12896850" y="7972425"/>
                </a:lnTo>
                <a:lnTo>
                  <a:pt x="0" y="7972425"/>
                </a:lnTo>
                <a:lnTo>
                  <a:pt x="0" y="0"/>
                </a:lnTo>
                <a:close/>
              </a:path>
            </a:pathLst>
          </a:custGeom>
          <a:blipFill>
            <a:blip r:embed="rId2"/>
            <a:stretch>
              <a:fillRect l="-4222" r="-651" b="-5017"/>
            </a:stretch>
          </a:blipFill>
        </p:spPr>
      </p:sp>
      <p:sp>
        <p:nvSpPr>
          <p:cNvPr id="3" name="TextBox 3"/>
          <p:cNvSpPr txBox="1"/>
          <p:nvPr/>
        </p:nvSpPr>
        <p:spPr>
          <a:xfrm>
            <a:off x="4064317" y="415928"/>
            <a:ext cx="10362219" cy="1403280"/>
          </a:xfrm>
          <a:prstGeom prst="rect">
            <a:avLst/>
          </a:prstGeom>
        </p:spPr>
        <p:txBody>
          <a:bodyPr lIns="0" tIns="0" rIns="0" bIns="0" rtlCol="0" anchor="t">
            <a:spAutoFit/>
          </a:bodyPr>
          <a:lstStyle/>
          <a:p>
            <a:pPr algn="ctr">
              <a:lnSpc>
                <a:spcPts val="5473"/>
              </a:lnSpc>
            </a:pPr>
            <a:r>
              <a:rPr lang="en-US" sz="4599">
                <a:solidFill>
                  <a:srgbClr val="07076B"/>
                </a:solidFill>
                <a:latin typeface="Arimo Bold"/>
              </a:rPr>
              <a:t>Comment and Evaluation of Patients for Website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11313566" y="1295400"/>
            <a:ext cx="4953000" cy="8991600"/>
          </a:xfrm>
          <a:custGeom>
            <a:avLst/>
            <a:gdLst/>
            <a:ahLst/>
            <a:cxnLst/>
            <a:rect l="l" t="t" r="r" b="b"/>
            <a:pathLst>
              <a:path w="4953000" h="8991600">
                <a:moveTo>
                  <a:pt x="0" y="0"/>
                </a:moveTo>
                <a:lnTo>
                  <a:pt x="4953000" y="0"/>
                </a:lnTo>
                <a:lnTo>
                  <a:pt x="4953000" y="8991600"/>
                </a:lnTo>
                <a:lnTo>
                  <a:pt x="0" y="8991600"/>
                </a:lnTo>
                <a:lnTo>
                  <a:pt x="0" y="0"/>
                </a:lnTo>
                <a:close/>
              </a:path>
            </a:pathLst>
          </a:custGeom>
          <a:blipFill>
            <a:blip r:embed="rId2"/>
            <a:stretch>
              <a:fillRect l="-7252" r="-440" b="-105"/>
            </a:stretch>
          </a:blipFill>
        </p:spPr>
      </p:sp>
      <p:sp>
        <p:nvSpPr>
          <p:cNvPr id="3" name="Freeform 3"/>
          <p:cNvSpPr/>
          <p:nvPr/>
        </p:nvSpPr>
        <p:spPr>
          <a:xfrm>
            <a:off x="1296867" y="3272628"/>
            <a:ext cx="9105900" cy="5981700"/>
          </a:xfrm>
          <a:custGeom>
            <a:avLst/>
            <a:gdLst/>
            <a:ahLst/>
            <a:cxnLst/>
            <a:rect l="l" t="t" r="r" b="b"/>
            <a:pathLst>
              <a:path w="9105900" h="5981700">
                <a:moveTo>
                  <a:pt x="0" y="0"/>
                </a:moveTo>
                <a:lnTo>
                  <a:pt x="9105900" y="0"/>
                </a:lnTo>
                <a:lnTo>
                  <a:pt x="9105900" y="5981700"/>
                </a:lnTo>
                <a:lnTo>
                  <a:pt x="0" y="5981700"/>
                </a:lnTo>
                <a:lnTo>
                  <a:pt x="0" y="0"/>
                </a:lnTo>
                <a:close/>
              </a:path>
            </a:pathLst>
          </a:custGeom>
          <a:blipFill>
            <a:blip r:embed="rId3"/>
            <a:stretch>
              <a:fillRect l="-18466" r="-18039"/>
            </a:stretch>
          </a:blipFill>
        </p:spPr>
      </p:sp>
      <p:sp>
        <p:nvSpPr>
          <p:cNvPr id="4" name="TextBox 4"/>
          <p:cNvSpPr txBox="1"/>
          <p:nvPr/>
        </p:nvSpPr>
        <p:spPr>
          <a:xfrm>
            <a:off x="2895991" y="415928"/>
            <a:ext cx="12745555" cy="1403280"/>
          </a:xfrm>
          <a:prstGeom prst="rect">
            <a:avLst/>
          </a:prstGeom>
        </p:spPr>
        <p:txBody>
          <a:bodyPr lIns="0" tIns="0" rIns="0" bIns="0" rtlCol="0" anchor="t">
            <a:spAutoFit/>
          </a:bodyPr>
          <a:lstStyle/>
          <a:p>
            <a:pPr algn="ctr">
              <a:lnSpc>
                <a:spcPts val="5473"/>
              </a:lnSpc>
            </a:pPr>
            <a:r>
              <a:rPr lang="en-US" sz="4599">
                <a:solidFill>
                  <a:srgbClr val="07076B"/>
                </a:solidFill>
                <a:latin typeface="Arimo Bold"/>
              </a:rPr>
              <a:t>Doctor’s Diagnosis per Patient depending on his/her Status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198330" y="1854241"/>
            <a:ext cx="17503483" cy="1424045"/>
          </a:xfrm>
          <a:custGeom>
            <a:avLst/>
            <a:gdLst/>
            <a:ahLst/>
            <a:cxnLst/>
            <a:rect l="l" t="t" r="r" b="b"/>
            <a:pathLst>
              <a:path w="17503483" h="1424045">
                <a:moveTo>
                  <a:pt x="0" y="0"/>
                </a:moveTo>
                <a:lnTo>
                  <a:pt x="17503482" y="0"/>
                </a:lnTo>
                <a:lnTo>
                  <a:pt x="17503482" y="1424045"/>
                </a:lnTo>
                <a:lnTo>
                  <a:pt x="0" y="14240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21791" y="3449831"/>
            <a:ext cx="16768039" cy="1424045"/>
          </a:xfrm>
          <a:custGeom>
            <a:avLst/>
            <a:gdLst/>
            <a:ahLst/>
            <a:cxnLst/>
            <a:rect l="l" t="t" r="r" b="b"/>
            <a:pathLst>
              <a:path w="16768039" h="1424045">
                <a:moveTo>
                  <a:pt x="0" y="0"/>
                </a:moveTo>
                <a:lnTo>
                  <a:pt x="16768039" y="0"/>
                </a:lnTo>
                <a:lnTo>
                  <a:pt x="16768039" y="1424045"/>
                </a:lnTo>
                <a:lnTo>
                  <a:pt x="0" y="14240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39058" y="5026638"/>
            <a:ext cx="18112445" cy="5323865"/>
          </a:xfrm>
          <a:custGeom>
            <a:avLst/>
            <a:gdLst/>
            <a:ahLst/>
            <a:cxnLst/>
            <a:rect l="l" t="t" r="r" b="b"/>
            <a:pathLst>
              <a:path w="18112445" h="5323865">
                <a:moveTo>
                  <a:pt x="0" y="0"/>
                </a:moveTo>
                <a:lnTo>
                  <a:pt x="18112445" y="0"/>
                </a:lnTo>
                <a:lnTo>
                  <a:pt x="18112445" y="5323865"/>
                </a:lnTo>
                <a:lnTo>
                  <a:pt x="0" y="5323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447935" y="6895024"/>
            <a:ext cx="14762712" cy="934012"/>
          </a:xfrm>
          <a:prstGeom prst="rect">
            <a:avLst/>
          </a:prstGeom>
        </p:spPr>
        <p:txBody>
          <a:bodyPr lIns="0" tIns="0" rIns="0" bIns="0" rtlCol="0" anchor="t">
            <a:spAutoFit/>
          </a:bodyPr>
          <a:lstStyle/>
          <a:p>
            <a:pPr algn="ctr">
              <a:lnSpc>
                <a:spcPts val="3449"/>
              </a:lnSpc>
            </a:pPr>
            <a:r>
              <a:rPr lang="en-US" sz="3199">
                <a:solidFill>
                  <a:srgbClr val="B5E1FF"/>
                </a:solidFill>
                <a:latin typeface="Arial Bold"/>
              </a:rPr>
              <a:t>it retrieves the response text from the server When the request is complete to display the predicted category at same page and save in user profile.</a:t>
            </a:r>
          </a:p>
        </p:txBody>
      </p:sp>
      <p:sp>
        <p:nvSpPr>
          <p:cNvPr id="6" name="TextBox 6"/>
          <p:cNvSpPr txBox="1"/>
          <p:nvPr/>
        </p:nvSpPr>
        <p:spPr>
          <a:xfrm>
            <a:off x="1926946" y="2129876"/>
            <a:ext cx="15407288" cy="934012"/>
          </a:xfrm>
          <a:prstGeom prst="rect">
            <a:avLst/>
          </a:prstGeom>
        </p:spPr>
        <p:txBody>
          <a:bodyPr lIns="0" tIns="0" rIns="0" bIns="0" rtlCol="0" anchor="t">
            <a:spAutoFit/>
          </a:bodyPr>
          <a:lstStyle/>
          <a:p>
            <a:pPr algn="ctr">
              <a:lnSpc>
                <a:spcPts val="3449"/>
              </a:lnSpc>
            </a:pPr>
            <a:r>
              <a:rPr lang="en-US" sz="3199">
                <a:solidFill>
                  <a:srgbClr val="CAE8FF"/>
                </a:solidFill>
                <a:latin typeface="Arial Bold"/>
              </a:rPr>
              <a:t>Create folder incudes the flask code and deep learning model To be uploaded local to the Flask server</a:t>
            </a:r>
          </a:p>
        </p:txBody>
      </p:sp>
      <p:sp>
        <p:nvSpPr>
          <p:cNvPr id="7" name="TextBox 7"/>
          <p:cNvSpPr txBox="1"/>
          <p:nvPr/>
        </p:nvSpPr>
        <p:spPr>
          <a:xfrm>
            <a:off x="2579799" y="3196142"/>
            <a:ext cx="14277832" cy="1362637"/>
          </a:xfrm>
          <a:prstGeom prst="rect">
            <a:avLst/>
          </a:prstGeom>
        </p:spPr>
        <p:txBody>
          <a:bodyPr lIns="0" tIns="0" rIns="0" bIns="0" rtlCol="0" anchor="t">
            <a:spAutoFit/>
          </a:bodyPr>
          <a:lstStyle/>
          <a:p>
            <a:pPr algn="ctr">
              <a:lnSpc>
                <a:spcPts val="7998"/>
              </a:lnSpc>
            </a:pPr>
            <a:r>
              <a:rPr lang="en-US" sz="3199">
                <a:solidFill>
                  <a:srgbClr val="B5E1FF"/>
                </a:solidFill>
                <a:latin typeface="Arial Bold"/>
              </a:rPr>
              <a:t>When user upload image in website that sent a POST request to the URL</a:t>
            </a:r>
          </a:p>
          <a:p>
            <a:pPr algn="ctr">
              <a:lnSpc>
                <a:spcPts val="1599"/>
              </a:lnSpc>
            </a:pPr>
            <a:r>
              <a:rPr lang="en-US" sz="3199">
                <a:solidFill>
                  <a:srgbClr val="B5E1FF"/>
                </a:solidFill>
                <a:latin typeface="Arial Bold"/>
              </a:rPr>
              <a:t>"http://127.0.0.1:5000/predict". </a:t>
            </a:r>
          </a:p>
        </p:txBody>
      </p:sp>
      <p:sp>
        <p:nvSpPr>
          <p:cNvPr id="8" name="TextBox 8"/>
          <p:cNvSpPr txBox="1"/>
          <p:nvPr/>
        </p:nvSpPr>
        <p:spPr>
          <a:xfrm>
            <a:off x="3269752" y="5183410"/>
            <a:ext cx="13708199" cy="1040130"/>
          </a:xfrm>
          <a:prstGeom prst="rect">
            <a:avLst/>
          </a:prstGeom>
        </p:spPr>
        <p:txBody>
          <a:bodyPr lIns="0" tIns="0" rIns="0" bIns="0" rtlCol="0" anchor="t">
            <a:spAutoFit/>
          </a:bodyPr>
          <a:lstStyle/>
          <a:p>
            <a:pPr algn="ctr">
              <a:lnSpc>
                <a:spcPts val="3826"/>
              </a:lnSpc>
            </a:pPr>
            <a:r>
              <a:rPr lang="en-US" sz="3600">
                <a:solidFill>
                  <a:srgbClr val="B5E1FF"/>
                </a:solidFill>
                <a:latin typeface="Arial Bold"/>
              </a:rPr>
              <a:t>the Api will get photo and go to server of flask to get result by post request from server Django</a:t>
            </a:r>
          </a:p>
        </p:txBody>
      </p:sp>
      <p:sp>
        <p:nvSpPr>
          <p:cNvPr id="9" name="TextBox 9"/>
          <p:cNvSpPr txBox="1"/>
          <p:nvPr/>
        </p:nvSpPr>
        <p:spPr>
          <a:xfrm>
            <a:off x="1875396" y="8498900"/>
            <a:ext cx="15763465" cy="900332"/>
          </a:xfrm>
          <a:prstGeom prst="rect">
            <a:avLst/>
          </a:prstGeom>
        </p:spPr>
        <p:txBody>
          <a:bodyPr lIns="0" tIns="0" rIns="0" bIns="0" rtlCol="0" anchor="t">
            <a:spAutoFit/>
          </a:bodyPr>
          <a:lstStyle/>
          <a:p>
            <a:pPr algn="ctr">
              <a:lnSpc>
                <a:spcPts val="3456"/>
              </a:lnSpc>
            </a:pPr>
            <a:r>
              <a:rPr lang="en-US" sz="3206">
                <a:solidFill>
                  <a:srgbClr val="B5E1FF"/>
                </a:solidFill>
                <a:latin typeface="Arimo Bold"/>
              </a:rPr>
              <a:t>The response will appear to the user and will be recorded on the profile page so that the user and the doctor can view it</a:t>
            </a:r>
          </a:p>
        </p:txBody>
      </p:sp>
      <p:sp>
        <p:nvSpPr>
          <p:cNvPr id="10" name="TextBox 10"/>
          <p:cNvSpPr txBox="1"/>
          <p:nvPr/>
        </p:nvSpPr>
        <p:spPr>
          <a:xfrm>
            <a:off x="566852" y="1594180"/>
            <a:ext cx="576158" cy="1644577"/>
          </a:xfrm>
          <a:prstGeom prst="rect">
            <a:avLst/>
          </a:prstGeom>
        </p:spPr>
        <p:txBody>
          <a:bodyPr lIns="0" tIns="0" rIns="0" bIns="0" rtlCol="0" anchor="t">
            <a:spAutoFit/>
          </a:bodyPr>
          <a:lstStyle/>
          <a:p>
            <a:pPr algn="l">
              <a:lnSpc>
                <a:spcPts val="12951"/>
              </a:lnSpc>
            </a:pPr>
            <a:r>
              <a:rPr lang="en-US" sz="7999">
                <a:solidFill>
                  <a:srgbClr val="FF0000"/>
                </a:solidFill>
                <a:latin typeface="Arial Bold"/>
              </a:rPr>
              <a:t>1</a:t>
            </a:r>
          </a:p>
        </p:txBody>
      </p:sp>
      <p:sp>
        <p:nvSpPr>
          <p:cNvPr id="11" name="TextBox 11"/>
          <p:cNvSpPr txBox="1"/>
          <p:nvPr/>
        </p:nvSpPr>
        <p:spPr>
          <a:xfrm>
            <a:off x="1351283" y="3208868"/>
            <a:ext cx="576158" cy="1644577"/>
          </a:xfrm>
          <a:prstGeom prst="rect">
            <a:avLst/>
          </a:prstGeom>
        </p:spPr>
        <p:txBody>
          <a:bodyPr lIns="0" tIns="0" rIns="0" bIns="0" rtlCol="0" anchor="t">
            <a:spAutoFit/>
          </a:bodyPr>
          <a:lstStyle/>
          <a:p>
            <a:pPr algn="l">
              <a:lnSpc>
                <a:spcPts val="12951"/>
              </a:lnSpc>
            </a:pPr>
            <a:r>
              <a:rPr lang="en-US" sz="7999">
                <a:solidFill>
                  <a:srgbClr val="278AFF"/>
                </a:solidFill>
                <a:latin typeface="Arial Bold"/>
              </a:rPr>
              <a:t>2</a:t>
            </a:r>
          </a:p>
        </p:txBody>
      </p:sp>
      <p:sp>
        <p:nvSpPr>
          <p:cNvPr id="12" name="TextBox 12"/>
          <p:cNvSpPr txBox="1"/>
          <p:nvPr/>
        </p:nvSpPr>
        <p:spPr>
          <a:xfrm>
            <a:off x="1684973" y="4869228"/>
            <a:ext cx="576158" cy="1644577"/>
          </a:xfrm>
          <a:prstGeom prst="rect">
            <a:avLst/>
          </a:prstGeom>
        </p:spPr>
        <p:txBody>
          <a:bodyPr lIns="0" tIns="0" rIns="0" bIns="0" rtlCol="0" anchor="t">
            <a:spAutoFit/>
          </a:bodyPr>
          <a:lstStyle/>
          <a:p>
            <a:pPr algn="l">
              <a:lnSpc>
                <a:spcPts val="12951"/>
              </a:lnSpc>
            </a:pPr>
            <a:r>
              <a:rPr lang="en-US" sz="7999">
                <a:solidFill>
                  <a:srgbClr val="00B050"/>
                </a:solidFill>
                <a:latin typeface="Arial Bold"/>
              </a:rPr>
              <a:t>3</a:t>
            </a:r>
          </a:p>
        </p:txBody>
      </p:sp>
      <p:sp>
        <p:nvSpPr>
          <p:cNvPr id="13" name="TextBox 13"/>
          <p:cNvSpPr txBox="1"/>
          <p:nvPr/>
        </p:nvSpPr>
        <p:spPr>
          <a:xfrm>
            <a:off x="1351283" y="6687712"/>
            <a:ext cx="576158" cy="1215952"/>
          </a:xfrm>
          <a:prstGeom prst="rect">
            <a:avLst/>
          </a:prstGeom>
        </p:spPr>
        <p:txBody>
          <a:bodyPr lIns="0" tIns="0" rIns="0" bIns="0" rtlCol="0" anchor="t">
            <a:spAutoFit/>
          </a:bodyPr>
          <a:lstStyle/>
          <a:p>
            <a:pPr algn="l">
              <a:lnSpc>
                <a:spcPts val="8455"/>
              </a:lnSpc>
            </a:pPr>
            <a:r>
              <a:rPr lang="en-US" sz="7999">
                <a:solidFill>
                  <a:srgbClr val="4F37C7"/>
                </a:solidFill>
                <a:latin typeface="Arial Bold"/>
              </a:rPr>
              <a:t>4</a:t>
            </a:r>
          </a:p>
        </p:txBody>
      </p:sp>
      <p:sp>
        <p:nvSpPr>
          <p:cNvPr id="14" name="TextBox 14"/>
          <p:cNvSpPr txBox="1"/>
          <p:nvPr/>
        </p:nvSpPr>
        <p:spPr>
          <a:xfrm>
            <a:off x="668550" y="7463542"/>
            <a:ext cx="576158" cy="2101777"/>
          </a:xfrm>
          <a:prstGeom prst="rect">
            <a:avLst/>
          </a:prstGeom>
        </p:spPr>
        <p:txBody>
          <a:bodyPr lIns="0" tIns="0" rIns="0" bIns="0" rtlCol="0" anchor="t">
            <a:spAutoFit/>
          </a:bodyPr>
          <a:lstStyle/>
          <a:p>
            <a:pPr algn="l">
              <a:lnSpc>
                <a:spcPts val="17710"/>
              </a:lnSpc>
            </a:pPr>
            <a:r>
              <a:rPr lang="en-US" sz="7999">
                <a:solidFill>
                  <a:srgbClr val="FD3000"/>
                </a:solidFill>
                <a:latin typeface="Arial Bold"/>
              </a:rPr>
              <a:t>5</a:t>
            </a:r>
          </a:p>
        </p:txBody>
      </p:sp>
      <p:sp>
        <p:nvSpPr>
          <p:cNvPr id="15" name="TextBox 15"/>
          <p:cNvSpPr txBox="1"/>
          <p:nvPr/>
        </p:nvSpPr>
        <p:spPr>
          <a:xfrm>
            <a:off x="1433789" y="315468"/>
            <a:ext cx="15273023" cy="944880"/>
          </a:xfrm>
          <a:prstGeom prst="rect">
            <a:avLst/>
          </a:prstGeom>
        </p:spPr>
        <p:txBody>
          <a:bodyPr lIns="0" tIns="0" rIns="0" bIns="0" rtlCol="0" anchor="t">
            <a:spAutoFit/>
          </a:bodyPr>
          <a:lstStyle/>
          <a:p>
            <a:pPr algn="l">
              <a:lnSpc>
                <a:spcPts val="7139"/>
              </a:lnSpc>
            </a:pPr>
            <a:r>
              <a:rPr lang="en-US" sz="5100">
                <a:solidFill>
                  <a:srgbClr val="050571"/>
                </a:solidFill>
                <a:latin typeface="Arial Bold"/>
              </a:rPr>
              <a:t>Link model and make Api for website using flask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7076B"/>
        </a:solidFill>
        <a:effectLst/>
      </p:bgPr>
    </p:bg>
    <p:spTree>
      <p:nvGrpSpPr>
        <p:cNvPr id="1" name=""/>
        <p:cNvGrpSpPr/>
        <p:nvPr/>
      </p:nvGrpSpPr>
      <p:grpSpPr>
        <a:xfrm>
          <a:off x="0" y="0"/>
          <a:ext cx="0" cy="0"/>
          <a:chOff x="0" y="0"/>
          <a:chExt cx="0" cy="0"/>
        </a:xfrm>
      </p:grpSpPr>
      <p:sp>
        <p:nvSpPr>
          <p:cNvPr id="2" name="Freeform 2"/>
          <p:cNvSpPr/>
          <p:nvPr/>
        </p:nvSpPr>
        <p:spPr>
          <a:xfrm>
            <a:off x="588502" y="488261"/>
            <a:ext cx="922658" cy="922658"/>
          </a:xfrm>
          <a:custGeom>
            <a:avLst/>
            <a:gdLst/>
            <a:ahLst/>
            <a:cxnLst/>
            <a:rect l="l" t="t" r="r" b="b"/>
            <a:pathLst>
              <a:path w="922658" h="922658">
                <a:moveTo>
                  <a:pt x="0" y="0"/>
                </a:moveTo>
                <a:lnTo>
                  <a:pt x="922658" y="0"/>
                </a:lnTo>
                <a:lnTo>
                  <a:pt x="922658" y="922658"/>
                </a:lnTo>
                <a:lnTo>
                  <a:pt x="0" y="9226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88502" y="1831896"/>
            <a:ext cx="17763001" cy="8518608"/>
          </a:xfrm>
          <a:custGeom>
            <a:avLst/>
            <a:gdLst/>
            <a:ahLst/>
            <a:cxnLst/>
            <a:rect l="l" t="t" r="r" b="b"/>
            <a:pathLst>
              <a:path w="17763001" h="8518608">
                <a:moveTo>
                  <a:pt x="0" y="0"/>
                </a:moveTo>
                <a:lnTo>
                  <a:pt x="17763001" y="0"/>
                </a:lnTo>
                <a:lnTo>
                  <a:pt x="17763001" y="8518607"/>
                </a:lnTo>
                <a:lnTo>
                  <a:pt x="0" y="85186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52975" y="522970"/>
            <a:ext cx="7901368" cy="981513"/>
          </a:xfrm>
          <a:prstGeom prst="rect">
            <a:avLst/>
          </a:prstGeom>
        </p:spPr>
        <p:txBody>
          <a:bodyPr lIns="0" tIns="0" rIns="0" bIns="0" rtlCol="0" anchor="t">
            <a:spAutoFit/>
          </a:bodyPr>
          <a:lstStyle/>
          <a:p>
            <a:pPr algn="l">
              <a:lnSpc>
                <a:spcPts val="7839"/>
              </a:lnSpc>
            </a:pPr>
            <a:r>
              <a:rPr lang="en-US" sz="5599">
                <a:solidFill>
                  <a:srgbClr val="B8D9FF"/>
                </a:solidFill>
                <a:latin typeface="Arimo Bold"/>
              </a:rPr>
              <a:t>Architecture Overview </a:t>
            </a:r>
          </a:p>
        </p:txBody>
      </p:sp>
      <p:sp>
        <p:nvSpPr>
          <p:cNvPr id="5" name="TextBox 5"/>
          <p:cNvSpPr txBox="1"/>
          <p:nvPr/>
        </p:nvSpPr>
        <p:spPr>
          <a:xfrm>
            <a:off x="822541" y="8850630"/>
            <a:ext cx="3834508" cy="634422"/>
          </a:xfrm>
          <a:prstGeom prst="rect">
            <a:avLst/>
          </a:prstGeom>
        </p:spPr>
        <p:txBody>
          <a:bodyPr lIns="0" tIns="0" rIns="0" bIns="0" rtlCol="0" anchor="t">
            <a:spAutoFit/>
          </a:bodyPr>
          <a:lstStyle/>
          <a:p>
            <a:pPr algn="l">
              <a:lnSpc>
                <a:spcPts val="5040"/>
              </a:lnSpc>
            </a:pPr>
            <a:r>
              <a:rPr lang="en-US" sz="3600">
                <a:solidFill>
                  <a:srgbClr val="FFFFFF"/>
                </a:solidFill>
                <a:latin typeface="Arimo Bold"/>
              </a:rPr>
              <a:t> Model Training </a:t>
            </a:r>
          </a:p>
        </p:txBody>
      </p:sp>
      <p:sp>
        <p:nvSpPr>
          <p:cNvPr id="6" name="TextBox 6"/>
          <p:cNvSpPr txBox="1"/>
          <p:nvPr/>
        </p:nvSpPr>
        <p:spPr>
          <a:xfrm>
            <a:off x="14438319" y="8774239"/>
            <a:ext cx="2044398" cy="721976"/>
          </a:xfrm>
          <a:prstGeom prst="rect">
            <a:avLst/>
          </a:prstGeom>
        </p:spPr>
        <p:txBody>
          <a:bodyPr lIns="0" tIns="0" rIns="0" bIns="0" rtlCol="0" anchor="t">
            <a:spAutoFit/>
          </a:bodyPr>
          <a:lstStyle/>
          <a:p>
            <a:pPr algn="l">
              <a:lnSpc>
                <a:spcPts val="5599"/>
              </a:lnSpc>
            </a:pPr>
            <a:r>
              <a:rPr lang="en-US" sz="3999">
                <a:solidFill>
                  <a:srgbClr val="FFFFFF"/>
                </a:solidFill>
                <a:latin typeface="Arimo Bold"/>
              </a:rPr>
              <a:t>website</a:t>
            </a:r>
            <a:r>
              <a:rPr lang="en-US" sz="3999">
                <a:solidFill>
                  <a:srgbClr val="000000"/>
                </a:solidFill>
                <a:latin typeface="Arimo"/>
              </a:rPr>
              <a:t> </a:t>
            </a:r>
          </a:p>
        </p:txBody>
      </p:sp>
      <p:sp>
        <p:nvSpPr>
          <p:cNvPr id="7" name="TextBox 7"/>
          <p:cNvSpPr txBox="1"/>
          <p:nvPr/>
        </p:nvSpPr>
        <p:spPr>
          <a:xfrm>
            <a:off x="14721145" y="7022535"/>
            <a:ext cx="1486167" cy="877853"/>
          </a:xfrm>
          <a:prstGeom prst="rect">
            <a:avLst/>
          </a:prstGeom>
        </p:spPr>
        <p:txBody>
          <a:bodyPr lIns="0" tIns="0" rIns="0" bIns="0" rtlCol="0" anchor="t">
            <a:spAutoFit/>
          </a:bodyPr>
          <a:lstStyle/>
          <a:p>
            <a:pPr algn="l">
              <a:lnSpc>
                <a:spcPts val="6719"/>
              </a:lnSpc>
            </a:pPr>
            <a:r>
              <a:rPr lang="en-US" sz="4800">
                <a:solidFill>
                  <a:srgbClr val="030347"/>
                </a:solidFill>
                <a:latin typeface="Arimo Bold"/>
              </a:rPr>
              <a:t>user</a:t>
            </a:r>
            <a:r>
              <a:rPr lang="en-US" sz="4800">
                <a:solidFill>
                  <a:srgbClr val="000000"/>
                </a:solidFill>
                <a:latin typeface="Arimo"/>
              </a:rPr>
              <a:t> </a:t>
            </a:r>
          </a:p>
        </p:txBody>
      </p:sp>
      <p:sp>
        <p:nvSpPr>
          <p:cNvPr id="8" name="TextBox 8"/>
          <p:cNvSpPr txBox="1"/>
          <p:nvPr/>
        </p:nvSpPr>
        <p:spPr>
          <a:xfrm>
            <a:off x="997153" y="3588887"/>
            <a:ext cx="3097606" cy="564918"/>
          </a:xfrm>
          <a:prstGeom prst="rect">
            <a:avLst/>
          </a:prstGeom>
        </p:spPr>
        <p:txBody>
          <a:bodyPr lIns="0" tIns="0" rIns="0" bIns="0" rtlCol="0" anchor="t">
            <a:spAutoFit/>
          </a:bodyPr>
          <a:lstStyle/>
          <a:p>
            <a:pPr algn="l">
              <a:lnSpc>
                <a:spcPts val="4479"/>
              </a:lnSpc>
            </a:pPr>
            <a:r>
              <a:rPr lang="en-US" sz="3199">
                <a:solidFill>
                  <a:srgbClr val="FFFFFF"/>
                </a:solidFill>
                <a:latin typeface="Arimo Bold"/>
              </a:rPr>
              <a:t>Hosting Server</a:t>
            </a:r>
          </a:p>
        </p:txBody>
      </p:sp>
      <p:sp>
        <p:nvSpPr>
          <p:cNvPr id="9" name="TextBox 9"/>
          <p:cNvSpPr txBox="1"/>
          <p:nvPr/>
        </p:nvSpPr>
        <p:spPr>
          <a:xfrm>
            <a:off x="13748175" y="3502695"/>
            <a:ext cx="3178416" cy="564918"/>
          </a:xfrm>
          <a:prstGeom prst="rect">
            <a:avLst/>
          </a:prstGeom>
        </p:spPr>
        <p:txBody>
          <a:bodyPr lIns="0" tIns="0" rIns="0" bIns="0" rtlCol="0" anchor="t">
            <a:spAutoFit/>
          </a:bodyPr>
          <a:lstStyle/>
          <a:p>
            <a:pPr algn="l">
              <a:lnSpc>
                <a:spcPts val="4479"/>
              </a:lnSpc>
            </a:pPr>
            <a:r>
              <a:rPr lang="en-US" sz="3199">
                <a:solidFill>
                  <a:srgbClr val="FFFFFF"/>
                </a:solidFill>
                <a:latin typeface="Arimo Bold"/>
              </a:rPr>
              <a:t>Hosting Server </a:t>
            </a:r>
          </a:p>
        </p:txBody>
      </p:sp>
      <p:sp>
        <p:nvSpPr>
          <p:cNvPr id="10" name="TextBox 10"/>
          <p:cNvSpPr txBox="1"/>
          <p:nvPr/>
        </p:nvSpPr>
        <p:spPr>
          <a:xfrm>
            <a:off x="13625436" y="2958579"/>
            <a:ext cx="3471882" cy="514483"/>
          </a:xfrm>
          <a:prstGeom prst="rect">
            <a:avLst/>
          </a:prstGeom>
        </p:spPr>
        <p:txBody>
          <a:bodyPr lIns="0" tIns="0" rIns="0" bIns="0" rtlCol="0" anchor="t">
            <a:spAutoFit/>
          </a:bodyPr>
          <a:lstStyle/>
          <a:p>
            <a:pPr algn="ctr">
              <a:lnSpc>
                <a:spcPts val="3836"/>
              </a:lnSpc>
            </a:pPr>
            <a:r>
              <a:rPr lang="en-US" sz="2740">
                <a:solidFill>
                  <a:srgbClr val="FFFFFF"/>
                </a:solidFill>
                <a:latin typeface="Arial Bold"/>
              </a:rPr>
              <a:t>http://127.0.0.1:8000/</a:t>
            </a:r>
          </a:p>
        </p:txBody>
      </p:sp>
      <p:sp>
        <p:nvSpPr>
          <p:cNvPr id="11" name="TextBox 11"/>
          <p:cNvSpPr txBox="1"/>
          <p:nvPr/>
        </p:nvSpPr>
        <p:spPr>
          <a:xfrm>
            <a:off x="822541" y="2862739"/>
            <a:ext cx="3446755" cy="523208"/>
          </a:xfrm>
          <a:prstGeom prst="rect">
            <a:avLst/>
          </a:prstGeom>
        </p:spPr>
        <p:txBody>
          <a:bodyPr lIns="0" tIns="0" rIns="0" bIns="0" rtlCol="0" anchor="t">
            <a:spAutoFit/>
          </a:bodyPr>
          <a:lstStyle/>
          <a:p>
            <a:pPr algn="ctr">
              <a:lnSpc>
                <a:spcPts val="3919"/>
              </a:lnSpc>
            </a:pPr>
            <a:r>
              <a:rPr lang="en-US" sz="2799">
                <a:solidFill>
                  <a:srgbClr val="FFFFFF"/>
                </a:solidFill>
                <a:latin typeface="Arial Bold"/>
              </a:rPr>
              <a:t>http://127.0.0.1:5000</a:t>
            </a:r>
          </a:p>
        </p:txBody>
      </p:sp>
      <p:sp>
        <p:nvSpPr>
          <p:cNvPr id="12" name="TextBox 12"/>
          <p:cNvSpPr txBox="1"/>
          <p:nvPr/>
        </p:nvSpPr>
        <p:spPr>
          <a:xfrm>
            <a:off x="8447646" y="2131409"/>
            <a:ext cx="863689" cy="736568"/>
          </a:xfrm>
          <a:prstGeom prst="rect">
            <a:avLst/>
          </a:prstGeom>
        </p:spPr>
        <p:txBody>
          <a:bodyPr lIns="0" tIns="0" rIns="0" bIns="0" rtlCol="0" anchor="t">
            <a:spAutoFit/>
          </a:bodyPr>
          <a:lstStyle/>
          <a:p>
            <a:pPr algn="l">
              <a:lnSpc>
                <a:spcPts val="5599"/>
              </a:lnSpc>
            </a:pPr>
            <a:r>
              <a:rPr lang="en-US" sz="3999">
                <a:solidFill>
                  <a:srgbClr val="FFFFFF"/>
                </a:solidFill>
                <a:latin typeface="Arial Bold"/>
              </a:rPr>
              <a:t>API</a:t>
            </a:r>
          </a:p>
        </p:txBody>
      </p:sp>
      <p:sp>
        <p:nvSpPr>
          <p:cNvPr id="13" name="TextBox 13"/>
          <p:cNvSpPr txBox="1"/>
          <p:nvPr/>
        </p:nvSpPr>
        <p:spPr>
          <a:xfrm>
            <a:off x="1871672" y="1944014"/>
            <a:ext cx="1192444" cy="668655"/>
          </a:xfrm>
          <a:prstGeom prst="rect">
            <a:avLst/>
          </a:prstGeom>
        </p:spPr>
        <p:txBody>
          <a:bodyPr lIns="0" tIns="0" rIns="0" bIns="0" rtlCol="0" anchor="t">
            <a:spAutoFit/>
          </a:bodyPr>
          <a:lstStyle/>
          <a:p>
            <a:pPr algn="l">
              <a:lnSpc>
                <a:spcPts val="5040"/>
              </a:lnSpc>
            </a:pPr>
            <a:r>
              <a:rPr lang="en-US" sz="3600">
                <a:solidFill>
                  <a:srgbClr val="030347"/>
                </a:solidFill>
                <a:latin typeface="Arial Bold"/>
              </a:rPr>
              <a:t>Flask</a:t>
            </a:r>
          </a:p>
        </p:txBody>
      </p:sp>
      <p:sp>
        <p:nvSpPr>
          <p:cNvPr id="14" name="TextBox 14"/>
          <p:cNvSpPr txBox="1"/>
          <p:nvPr/>
        </p:nvSpPr>
        <p:spPr>
          <a:xfrm>
            <a:off x="14598272" y="2098996"/>
            <a:ext cx="1528677" cy="668655"/>
          </a:xfrm>
          <a:prstGeom prst="rect">
            <a:avLst/>
          </a:prstGeom>
        </p:spPr>
        <p:txBody>
          <a:bodyPr lIns="0" tIns="0" rIns="0" bIns="0" rtlCol="0" anchor="t">
            <a:spAutoFit/>
          </a:bodyPr>
          <a:lstStyle/>
          <a:p>
            <a:pPr algn="ctr">
              <a:lnSpc>
                <a:spcPts val="5040"/>
              </a:lnSpc>
            </a:pPr>
            <a:r>
              <a:rPr lang="en-US" sz="3600">
                <a:solidFill>
                  <a:srgbClr val="030347"/>
                </a:solidFill>
                <a:latin typeface="Arial Bold"/>
              </a:rPr>
              <a:t>django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7076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091127" y="5629713"/>
            <a:ext cx="9196873" cy="4657287"/>
            <a:chOff x="0" y="0"/>
            <a:chExt cx="9196870" cy="4657280"/>
          </a:xfrm>
        </p:grpSpPr>
        <p:sp>
          <p:nvSpPr>
            <p:cNvPr id="3" name="Freeform 3"/>
            <p:cNvSpPr/>
            <p:nvPr/>
          </p:nvSpPr>
          <p:spPr>
            <a:xfrm>
              <a:off x="431292" y="336550"/>
              <a:ext cx="8765540" cy="4320667"/>
            </a:xfrm>
            <a:custGeom>
              <a:avLst/>
              <a:gdLst/>
              <a:ahLst/>
              <a:cxnLst/>
              <a:rect l="l" t="t" r="r" b="b"/>
              <a:pathLst>
                <a:path w="8765540" h="4320667">
                  <a:moveTo>
                    <a:pt x="8765540" y="0"/>
                  </a:moveTo>
                  <a:cubicBezTo>
                    <a:pt x="8529446" y="384937"/>
                    <a:pt x="8235695" y="1078611"/>
                    <a:pt x="8418195" y="1968881"/>
                  </a:cubicBezTo>
                  <a:cubicBezTo>
                    <a:pt x="8691626" y="3308477"/>
                    <a:pt x="8490839" y="3997833"/>
                    <a:pt x="7526147" y="3997833"/>
                  </a:cubicBezTo>
                  <a:lnTo>
                    <a:pt x="7409180" y="3994658"/>
                  </a:lnTo>
                  <a:cubicBezTo>
                    <a:pt x="6946265" y="3970655"/>
                    <a:pt x="6513195" y="3860038"/>
                    <a:pt x="6032754" y="3860038"/>
                  </a:cubicBezTo>
                  <a:cubicBezTo>
                    <a:pt x="5722874" y="3860038"/>
                    <a:pt x="5393309" y="3906012"/>
                    <a:pt x="5023231" y="4050792"/>
                  </a:cubicBezTo>
                  <a:cubicBezTo>
                    <a:pt x="4580382" y="4223765"/>
                    <a:pt x="4190619" y="4297426"/>
                    <a:pt x="3743198" y="4297426"/>
                  </a:cubicBezTo>
                  <a:cubicBezTo>
                    <a:pt x="3235579" y="4297426"/>
                    <a:pt x="2653792" y="4202684"/>
                    <a:pt x="1836293" y="4050792"/>
                  </a:cubicBezTo>
                  <a:cubicBezTo>
                    <a:pt x="1625473" y="4011421"/>
                    <a:pt x="1429893" y="3994403"/>
                    <a:pt x="1249299" y="3994403"/>
                  </a:cubicBezTo>
                  <a:cubicBezTo>
                    <a:pt x="692404" y="3994403"/>
                    <a:pt x="278003" y="4155820"/>
                    <a:pt x="0" y="4320667"/>
                  </a:cubicBezTo>
                  <a:lnTo>
                    <a:pt x="8765540" y="4320667"/>
                  </a:lnTo>
                  <a:lnTo>
                    <a:pt x="8765540" y="0"/>
                  </a:lnTo>
                  <a:close/>
                </a:path>
              </a:pathLst>
            </a:custGeom>
            <a:solidFill>
              <a:srgbClr val="CAE8FF"/>
            </a:solidFill>
          </p:spPr>
        </p:sp>
      </p:grpSp>
      <p:sp>
        <p:nvSpPr>
          <p:cNvPr id="4" name="Freeform 4"/>
          <p:cNvSpPr/>
          <p:nvPr/>
        </p:nvSpPr>
        <p:spPr>
          <a:xfrm>
            <a:off x="846934" y="1439723"/>
            <a:ext cx="16754475" cy="8229600"/>
          </a:xfrm>
          <a:custGeom>
            <a:avLst/>
            <a:gdLst/>
            <a:ahLst/>
            <a:cxnLst/>
            <a:rect l="l" t="t" r="r" b="b"/>
            <a:pathLst>
              <a:path w="16754475" h="8229600">
                <a:moveTo>
                  <a:pt x="0" y="0"/>
                </a:moveTo>
                <a:lnTo>
                  <a:pt x="16754475" y="0"/>
                </a:lnTo>
                <a:lnTo>
                  <a:pt x="16754475" y="8229600"/>
                </a:lnTo>
                <a:lnTo>
                  <a:pt x="0" y="8229600"/>
                </a:lnTo>
                <a:lnTo>
                  <a:pt x="0" y="0"/>
                </a:lnTo>
                <a:close/>
              </a:path>
            </a:pathLst>
          </a:custGeom>
          <a:blipFill>
            <a:blip r:embed="rId2"/>
            <a:stretch>
              <a:fillRect l="-2631" t="-9968" r="-1859" b="-9938"/>
            </a:stretch>
          </a:blipFill>
        </p:spPr>
      </p:sp>
      <p:sp>
        <p:nvSpPr>
          <p:cNvPr id="5" name="TextBox 5"/>
          <p:cNvSpPr txBox="1"/>
          <p:nvPr/>
        </p:nvSpPr>
        <p:spPr>
          <a:xfrm>
            <a:off x="-154629" y="393821"/>
            <a:ext cx="411461" cy="665559"/>
          </a:xfrm>
          <a:prstGeom prst="rect">
            <a:avLst/>
          </a:prstGeom>
        </p:spPr>
        <p:txBody>
          <a:bodyPr lIns="0" tIns="0" rIns="0" bIns="0" rtlCol="0" anchor="t">
            <a:spAutoFit/>
          </a:bodyPr>
          <a:lstStyle/>
          <a:p>
            <a:pPr algn="l">
              <a:lnSpc>
                <a:spcPts val="5331"/>
              </a:lnSpc>
            </a:pPr>
            <a:r>
              <a:rPr lang="en-US" sz="3807">
                <a:solidFill>
                  <a:srgbClr val="AD0101"/>
                </a:solidFill>
                <a:latin typeface="Arimo"/>
              </a:rPr>
              <a:t>1.</a:t>
            </a:r>
          </a:p>
        </p:txBody>
      </p:sp>
      <p:sp>
        <p:nvSpPr>
          <p:cNvPr id="6" name="TextBox 6"/>
          <p:cNvSpPr txBox="1"/>
          <p:nvPr/>
        </p:nvSpPr>
        <p:spPr>
          <a:xfrm>
            <a:off x="3938502" y="429244"/>
            <a:ext cx="10222659" cy="665559"/>
          </a:xfrm>
          <a:prstGeom prst="rect">
            <a:avLst/>
          </a:prstGeom>
        </p:spPr>
        <p:txBody>
          <a:bodyPr lIns="0" tIns="0" rIns="0" bIns="0" rtlCol="0" anchor="t">
            <a:spAutoFit/>
          </a:bodyPr>
          <a:lstStyle/>
          <a:p>
            <a:pPr algn="l">
              <a:lnSpc>
                <a:spcPts val="5331"/>
              </a:lnSpc>
            </a:pPr>
            <a:r>
              <a:rPr lang="en-US" sz="3807">
                <a:solidFill>
                  <a:srgbClr val="F2F2F2"/>
                </a:solidFill>
                <a:latin typeface="Arimo Bold"/>
              </a:rPr>
              <a:t>Demonstrate implementation through video</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D0E5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516934" y="2172081"/>
            <a:ext cx="6305369" cy="5670547"/>
          </a:xfrm>
          <a:custGeom>
            <a:avLst/>
            <a:gdLst/>
            <a:ahLst/>
            <a:cxnLst/>
            <a:rect l="l" t="t" r="r" b="b"/>
            <a:pathLst>
              <a:path w="6305369" h="5670547">
                <a:moveTo>
                  <a:pt x="0" y="0"/>
                </a:moveTo>
                <a:lnTo>
                  <a:pt x="6305369" y="0"/>
                </a:lnTo>
                <a:lnTo>
                  <a:pt x="6305369" y="5670547"/>
                </a:lnTo>
                <a:lnTo>
                  <a:pt x="0" y="5670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003556" y="1814903"/>
            <a:ext cx="5605139" cy="4341895"/>
          </a:xfrm>
          <a:prstGeom prst="rect">
            <a:avLst/>
          </a:prstGeom>
        </p:spPr>
        <p:txBody>
          <a:bodyPr lIns="0" tIns="0" rIns="0" bIns="0" rtlCol="0" anchor="t">
            <a:spAutoFit/>
          </a:bodyPr>
          <a:lstStyle/>
          <a:p>
            <a:pPr algn="ctr">
              <a:lnSpc>
                <a:spcPts val="15399"/>
              </a:lnSpc>
            </a:pPr>
            <a:r>
              <a:rPr lang="en-US" sz="10999">
                <a:solidFill>
                  <a:srgbClr val="FFFFFF"/>
                </a:solidFill>
                <a:latin typeface="Arimo Bold"/>
              </a:rPr>
              <a:t>09</a:t>
            </a:r>
          </a:p>
          <a:p>
            <a:pPr algn="ctr">
              <a:lnSpc>
                <a:spcPts val="9321"/>
              </a:lnSpc>
            </a:pPr>
            <a:r>
              <a:rPr lang="en-US" sz="6658">
                <a:solidFill>
                  <a:srgbClr val="FFFFFF"/>
                </a:solidFill>
                <a:latin typeface="Arimo Bold"/>
              </a:rPr>
              <a:t>Methodology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567700" y="3801475"/>
            <a:ext cx="8838486" cy="2683326"/>
          </a:xfrm>
          <a:custGeom>
            <a:avLst/>
            <a:gdLst/>
            <a:ahLst/>
            <a:cxnLst/>
            <a:rect l="l" t="t" r="r" b="b"/>
            <a:pathLst>
              <a:path w="8838486" h="2683326">
                <a:moveTo>
                  <a:pt x="0" y="0"/>
                </a:moveTo>
                <a:lnTo>
                  <a:pt x="8838485" y="0"/>
                </a:lnTo>
                <a:lnTo>
                  <a:pt x="8838485" y="2683326"/>
                </a:lnTo>
                <a:lnTo>
                  <a:pt x="0" y="26833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537041" y="152886"/>
            <a:ext cx="7267575" cy="9944100"/>
          </a:xfrm>
          <a:custGeom>
            <a:avLst/>
            <a:gdLst/>
            <a:ahLst/>
            <a:cxnLst/>
            <a:rect l="l" t="t" r="r" b="b"/>
            <a:pathLst>
              <a:path w="7267575" h="9944100">
                <a:moveTo>
                  <a:pt x="0" y="0"/>
                </a:moveTo>
                <a:lnTo>
                  <a:pt x="7267575" y="0"/>
                </a:lnTo>
                <a:lnTo>
                  <a:pt x="7267575" y="9944100"/>
                </a:lnTo>
                <a:lnTo>
                  <a:pt x="0" y="9944100"/>
                </a:lnTo>
                <a:lnTo>
                  <a:pt x="0" y="0"/>
                </a:lnTo>
                <a:close/>
              </a:path>
            </a:pathLst>
          </a:custGeom>
          <a:blipFill>
            <a:blip r:embed="rId4"/>
            <a:stretch>
              <a:fillRect b="-2681"/>
            </a:stretch>
          </a:blipFill>
        </p:spPr>
      </p:sp>
      <p:sp>
        <p:nvSpPr>
          <p:cNvPr id="4" name="TextBox 4"/>
          <p:cNvSpPr txBox="1"/>
          <p:nvPr/>
        </p:nvSpPr>
        <p:spPr>
          <a:xfrm>
            <a:off x="1415444" y="4653048"/>
            <a:ext cx="7614771" cy="1043111"/>
          </a:xfrm>
          <a:prstGeom prst="rect">
            <a:avLst/>
          </a:prstGeom>
        </p:spPr>
        <p:txBody>
          <a:bodyPr lIns="0" tIns="0" rIns="0" bIns="0" rtlCol="0" anchor="t">
            <a:spAutoFit/>
          </a:bodyPr>
          <a:lstStyle/>
          <a:p>
            <a:pPr algn="l">
              <a:lnSpc>
                <a:spcPts val="8415"/>
              </a:lnSpc>
            </a:pPr>
            <a:r>
              <a:rPr lang="en-US" sz="6010">
                <a:solidFill>
                  <a:srgbClr val="FFFFFF"/>
                </a:solidFill>
                <a:latin typeface="Arimo Bold"/>
              </a:rPr>
              <a:t> Structure of System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7076B"/>
        </a:solidFill>
        <a:effectLst/>
      </p:bgPr>
    </p:bg>
    <p:spTree>
      <p:nvGrpSpPr>
        <p:cNvPr id="1" name=""/>
        <p:cNvGrpSpPr/>
        <p:nvPr/>
      </p:nvGrpSpPr>
      <p:grpSpPr>
        <a:xfrm>
          <a:off x="0" y="0"/>
          <a:ext cx="0" cy="0"/>
          <a:chOff x="0" y="0"/>
          <a:chExt cx="0" cy="0"/>
        </a:xfrm>
      </p:grpSpPr>
      <p:sp>
        <p:nvSpPr>
          <p:cNvPr id="2" name="Freeform 2"/>
          <p:cNvSpPr/>
          <p:nvPr/>
        </p:nvSpPr>
        <p:spPr>
          <a:xfrm>
            <a:off x="7381265" y="2428789"/>
            <a:ext cx="2798474" cy="475374"/>
          </a:xfrm>
          <a:custGeom>
            <a:avLst/>
            <a:gdLst/>
            <a:ahLst/>
            <a:cxnLst/>
            <a:rect l="l" t="t" r="r" b="b"/>
            <a:pathLst>
              <a:path w="2798474" h="475374">
                <a:moveTo>
                  <a:pt x="0" y="0"/>
                </a:moveTo>
                <a:lnTo>
                  <a:pt x="2798474" y="0"/>
                </a:lnTo>
                <a:lnTo>
                  <a:pt x="2798474" y="475374"/>
                </a:lnTo>
                <a:lnTo>
                  <a:pt x="0" y="475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68579" y="1745694"/>
            <a:ext cx="7315200" cy="3962400"/>
          </a:xfrm>
          <a:custGeom>
            <a:avLst/>
            <a:gdLst/>
            <a:ahLst/>
            <a:cxnLst/>
            <a:rect l="l" t="t" r="r" b="b"/>
            <a:pathLst>
              <a:path w="7315200" h="3962400">
                <a:moveTo>
                  <a:pt x="0" y="0"/>
                </a:moveTo>
                <a:lnTo>
                  <a:pt x="7315200" y="0"/>
                </a:lnTo>
                <a:lnTo>
                  <a:pt x="7315200" y="3962400"/>
                </a:lnTo>
                <a:lnTo>
                  <a:pt x="0" y="3962400"/>
                </a:lnTo>
                <a:lnTo>
                  <a:pt x="0" y="0"/>
                </a:lnTo>
                <a:close/>
              </a:path>
            </a:pathLst>
          </a:custGeom>
          <a:blipFill>
            <a:blip r:embed="rId4"/>
            <a:stretch>
              <a:fillRect t="-3955" r="-3125" b="-3976"/>
            </a:stretch>
          </a:blipFill>
        </p:spPr>
      </p:sp>
      <p:sp>
        <p:nvSpPr>
          <p:cNvPr id="4" name="Freeform 4"/>
          <p:cNvSpPr/>
          <p:nvPr/>
        </p:nvSpPr>
        <p:spPr>
          <a:xfrm>
            <a:off x="502358" y="5979443"/>
            <a:ext cx="7019925" cy="3933825"/>
          </a:xfrm>
          <a:custGeom>
            <a:avLst/>
            <a:gdLst/>
            <a:ahLst/>
            <a:cxnLst/>
            <a:rect l="l" t="t" r="r" b="b"/>
            <a:pathLst>
              <a:path w="7019925" h="3933825">
                <a:moveTo>
                  <a:pt x="0" y="0"/>
                </a:moveTo>
                <a:lnTo>
                  <a:pt x="7019925" y="0"/>
                </a:lnTo>
                <a:lnTo>
                  <a:pt x="7019925" y="3933825"/>
                </a:lnTo>
                <a:lnTo>
                  <a:pt x="0" y="3933825"/>
                </a:lnTo>
                <a:lnTo>
                  <a:pt x="0" y="0"/>
                </a:lnTo>
                <a:close/>
              </a:path>
            </a:pathLst>
          </a:custGeom>
          <a:blipFill>
            <a:blip r:embed="rId5"/>
            <a:stretch>
              <a:fillRect l="-5802" r="-2610" b="-4600"/>
            </a:stretch>
          </a:blipFill>
        </p:spPr>
      </p:sp>
      <p:sp>
        <p:nvSpPr>
          <p:cNvPr id="5" name="Freeform 5"/>
          <p:cNvSpPr/>
          <p:nvPr/>
        </p:nvSpPr>
        <p:spPr>
          <a:xfrm>
            <a:off x="10195265" y="5979443"/>
            <a:ext cx="7391400" cy="3838575"/>
          </a:xfrm>
          <a:custGeom>
            <a:avLst/>
            <a:gdLst/>
            <a:ahLst/>
            <a:cxnLst/>
            <a:rect l="l" t="t" r="r" b="b"/>
            <a:pathLst>
              <a:path w="7391400" h="3838575">
                <a:moveTo>
                  <a:pt x="0" y="0"/>
                </a:moveTo>
                <a:lnTo>
                  <a:pt x="7391400" y="0"/>
                </a:lnTo>
                <a:lnTo>
                  <a:pt x="7391400" y="3838575"/>
                </a:lnTo>
                <a:lnTo>
                  <a:pt x="0" y="3838575"/>
                </a:lnTo>
                <a:lnTo>
                  <a:pt x="0" y="0"/>
                </a:lnTo>
                <a:close/>
              </a:path>
            </a:pathLst>
          </a:custGeom>
          <a:blipFill>
            <a:blip r:embed="rId6"/>
            <a:stretch>
              <a:fillRect r="-3092"/>
            </a:stretch>
          </a:blipFill>
        </p:spPr>
      </p:sp>
      <p:sp>
        <p:nvSpPr>
          <p:cNvPr id="6" name="Freeform 6"/>
          <p:cNvSpPr/>
          <p:nvPr/>
        </p:nvSpPr>
        <p:spPr>
          <a:xfrm>
            <a:off x="7289378" y="3618633"/>
            <a:ext cx="2969381" cy="4566304"/>
          </a:xfrm>
          <a:custGeom>
            <a:avLst/>
            <a:gdLst/>
            <a:ahLst/>
            <a:cxnLst/>
            <a:rect l="l" t="t" r="r" b="b"/>
            <a:pathLst>
              <a:path w="2969381" h="4566304">
                <a:moveTo>
                  <a:pt x="0" y="0"/>
                </a:moveTo>
                <a:lnTo>
                  <a:pt x="2969380" y="0"/>
                </a:lnTo>
                <a:lnTo>
                  <a:pt x="2969380" y="4566304"/>
                </a:lnTo>
                <a:lnTo>
                  <a:pt x="0" y="45663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02358" y="1745694"/>
            <a:ext cx="6991350" cy="3962400"/>
          </a:xfrm>
          <a:custGeom>
            <a:avLst/>
            <a:gdLst/>
            <a:ahLst/>
            <a:cxnLst/>
            <a:rect l="l" t="t" r="r" b="b"/>
            <a:pathLst>
              <a:path w="6991350" h="3962400">
                <a:moveTo>
                  <a:pt x="0" y="0"/>
                </a:moveTo>
                <a:lnTo>
                  <a:pt x="6991350" y="0"/>
                </a:lnTo>
                <a:lnTo>
                  <a:pt x="6991350" y="3962400"/>
                </a:lnTo>
                <a:lnTo>
                  <a:pt x="0" y="3962400"/>
                </a:lnTo>
                <a:lnTo>
                  <a:pt x="0" y="0"/>
                </a:lnTo>
                <a:close/>
              </a:path>
            </a:pathLst>
          </a:custGeom>
          <a:blipFill>
            <a:blip r:embed="rId9"/>
            <a:stretch>
              <a:fillRect l="-5410" r="-2899"/>
            </a:stretch>
          </a:blipFill>
        </p:spPr>
      </p:sp>
      <p:sp>
        <p:nvSpPr>
          <p:cNvPr id="8" name="TextBox 8"/>
          <p:cNvSpPr txBox="1"/>
          <p:nvPr/>
        </p:nvSpPr>
        <p:spPr>
          <a:xfrm>
            <a:off x="6193555" y="694020"/>
            <a:ext cx="5276993" cy="715394"/>
          </a:xfrm>
          <a:prstGeom prst="rect">
            <a:avLst/>
          </a:prstGeom>
        </p:spPr>
        <p:txBody>
          <a:bodyPr lIns="0" tIns="0" rIns="0" bIns="0" rtlCol="0" anchor="t">
            <a:spAutoFit/>
          </a:bodyPr>
          <a:lstStyle/>
          <a:p>
            <a:pPr algn="l">
              <a:lnSpc>
                <a:spcPts val="5796"/>
              </a:lnSpc>
            </a:pPr>
            <a:r>
              <a:rPr lang="en-US" sz="4140">
                <a:solidFill>
                  <a:srgbClr val="FFFFFF"/>
                </a:solidFill>
                <a:latin typeface="Arimo Bold"/>
              </a:rPr>
              <a:t> Use Case Scenarios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471411" y="700630"/>
            <a:ext cx="592255" cy="656330"/>
          </a:xfrm>
          <a:custGeom>
            <a:avLst/>
            <a:gdLst/>
            <a:ahLst/>
            <a:cxnLst/>
            <a:rect l="l" t="t" r="r" b="b"/>
            <a:pathLst>
              <a:path w="592255" h="656330">
                <a:moveTo>
                  <a:pt x="0" y="0"/>
                </a:moveTo>
                <a:lnTo>
                  <a:pt x="592255" y="0"/>
                </a:lnTo>
                <a:lnTo>
                  <a:pt x="592255" y="656330"/>
                </a:lnTo>
                <a:lnTo>
                  <a:pt x="0" y="656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8748093" y="5282394"/>
            <a:ext cx="9445323" cy="5000530"/>
            <a:chOff x="0" y="0"/>
            <a:chExt cx="9445320" cy="5000523"/>
          </a:xfrm>
        </p:grpSpPr>
        <p:sp>
          <p:nvSpPr>
            <p:cNvPr id="4" name="Freeform 4"/>
            <p:cNvSpPr/>
            <p:nvPr/>
          </p:nvSpPr>
          <p:spPr>
            <a:xfrm>
              <a:off x="3302" y="0"/>
              <a:ext cx="9442069" cy="5000498"/>
            </a:xfrm>
            <a:custGeom>
              <a:avLst/>
              <a:gdLst/>
              <a:ahLst/>
              <a:cxnLst/>
              <a:rect l="l" t="t" r="r" b="b"/>
              <a:pathLst>
                <a:path w="9442069" h="5000498">
                  <a:moveTo>
                    <a:pt x="9442069" y="0"/>
                  </a:moveTo>
                  <a:cubicBezTo>
                    <a:pt x="9442069" y="0"/>
                    <a:pt x="8560561" y="911860"/>
                    <a:pt x="8846312" y="2305431"/>
                  </a:cubicBezTo>
                  <a:cubicBezTo>
                    <a:pt x="9119743" y="3645027"/>
                    <a:pt x="8918956" y="4334383"/>
                    <a:pt x="7954264" y="4334383"/>
                  </a:cubicBezTo>
                  <a:lnTo>
                    <a:pt x="7837297" y="4331208"/>
                  </a:lnTo>
                  <a:cubicBezTo>
                    <a:pt x="7374382" y="4307205"/>
                    <a:pt x="6941312" y="4196588"/>
                    <a:pt x="6460871" y="4196588"/>
                  </a:cubicBezTo>
                  <a:cubicBezTo>
                    <a:pt x="6150991" y="4196588"/>
                    <a:pt x="5821426" y="4242562"/>
                    <a:pt x="5451348" y="4387342"/>
                  </a:cubicBezTo>
                  <a:cubicBezTo>
                    <a:pt x="5008499" y="4560315"/>
                    <a:pt x="4618736" y="4633976"/>
                    <a:pt x="4171315" y="4633976"/>
                  </a:cubicBezTo>
                  <a:cubicBezTo>
                    <a:pt x="3663696" y="4633976"/>
                    <a:pt x="3081909" y="4539234"/>
                    <a:pt x="2264410" y="4387342"/>
                  </a:cubicBezTo>
                  <a:cubicBezTo>
                    <a:pt x="2053590" y="4347971"/>
                    <a:pt x="1858010" y="4330953"/>
                    <a:pt x="1677416" y="4330953"/>
                  </a:cubicBezTo>
                  <a:cubicBezTo>
                    <a:pt x="590804" y="4331081"/>
                    <a:pt x="46482" y="4945507"/>
                    <a:pt x="0" y="5000498"/>
                  </a:cubicBezTo>
                  <a:lnTo>
                    <a:pt x="9442069" y="5000498"/>
                  </a:lnTo>
                  <a:lnTo>
                    <a:pt x="9442069" y="0"/>
                  </a:lnTo>
                  <a:close/>
                </a:path>
              </a:pathLst>
            </a:custGeom>
            <a:solidFill>
              <a:srgbClr val="050571"/>
            </a:solidFill>
          </p:spPr>
        </p:sp>
      </p:grpSp>
      <p:sp>
        <p:nvSpPr>
          <p:cNvPr id="5" name="Freeform 5"/>
          <p:cNvSpPr/>
          <p:nvPr/>
        </p:nvSpPr>
        <p:spPr>
          <a:xfrm>
            <a:off x="13817660" y="3277010"/>
            <a:ext cx="3438525" cy="5657850"/>
          </a:xfrm>
          <a:custGeom>
            <a:avLst/>
            <a:gdLst/>
            <a:ahLst/>
            <a:cxnLst/>
            <a:rect l="l" t="t" r="r" b="b"/>
            <a:pathLst>
              <a:path w="3438525" h="5657850">
                <a:moveTo>
                  <a:pt x="0" y="0"/>
                </a:moveTo>
                <a:lnTo>
                  <a:pt x="3438525" y="0"/>
                </a:lnTo>
                <a:lnTo>
                  <a:pt x="3438525" y="5657850"/>
                </a:lnTo>
                <a:lnTo>
                  <a:pt x="0" y="5657850"/>
                </a:lnTo>
                <a:lnTo>
                  <a:pt x="0" y="0"/>
                </a:lnTo>
                <a:close/>
              </a:path>
            </a:pathLst>
          </a:custGeom>
          <a:blipFill>
            <a:blip r:embed="rId4"/>
            <a:stretch>
              <a:fillRect l="-135" r="-141" b="-36868"/>
            </a:stretch>
          </a:blipFill>
        </p:spPr>
      </p:sp>
      <p:sp>
        <p:nvSpPr>
          <p:cNvPr id="6" name="TextBox 6"/>
          <p:cNvSpPr txBox="1"/>
          <p:nvPr/>
        </p:nvSpPr>
        <p:spPr>
          <a:xfrm>
            <a:off x="1038206" y="839724"/>
            <a:ext cx="12511135" cy="1634509"/>
          </a:xfrm>
          <a:prstGeom prst="rect">
            <a:avLst/>
          </a:prstGeom>
        </p:spPr>
        <p:txBody>
          <a:bodyPr lIns="0" tIns="0" rIns="0" bIns="0" rtlCol="0" anchor="t">
            <a:spAutoFit/>
          </a:bodyPr>
          <a:lstStyle/>
          <a:p>
            <a:pPr algn="l">
              <a:lnSpc>
                <a:spcPts val="4276"/>
              </a:lnSpc>
            </a:pPr>
            <a:r>
              <a:rPr lang="en-US" sz="3600">
                <a:solidFill>
                  <a:srgbClr val="000099"/>
                </a:solidFill>
                <a:latin typeface="HK Grotesk Bold"/>
              </a:rPr>
              <a:t>It was estimated by the World Health Organization (WHO) in February 2023 that more than 17.9 million people are dying due to CVD </a:t>
            </a:r>
          </a:p>
        </p:txBody>
      </p:sp>
      <p:sp>
        <p:nvSpPr>
          <p:cNvPr id="7" name="TextBox 7"/>
          <p:cNvSpPr txBox="1"/>
          <p:nvPr/>
        </p:nvSpPr>
        <p:spPr>
          <a:xfrm>
            <a:off x="534905" y="3384518"/>
            <a:ext cx="12484237" cy="5435232"/>
          </a:xfrm>
          <a:prstGeom prst="rect">
            <a:avLst/>
          </a:prstGeom>
        </p:spPr>
        <p:txBody>
          <a:bodyPr lIns="0" tIns="0" rIns="0" bIns="0" rtlCol="0" anchor="t">
            <a:spAutoFit/>
          </a:bodyPr>
          <a:lstStyle/>
          <a:p>
            <a:pPr algn="l">
              <a:lnSpc>
                <a:spcPts val="4639"/>
              </a:lnSpc>
            </a:pPr>
            <a:r>
              <a:rPr lang="en-US" sz="3895" spc="311">
                <a:solidFill>
                  <a:srgbClr val="820101"/>
                </a:solidFill>
                <a:latin typeface="RoxboroughCF"/>
              </a:rPr>
              <a:t>S</a:t>
            </a:r>
            <a:r>
              <a:rPr lang="en-US" sz="3895" spc="311">
                <a:solidFill>
                  <a:srgbClr val="AD0101"/>
                </a:solidFill>
                <a:latin typeface="RoxboroughCF"/>
              </a:rPr>
              <a:t>OME OF THE DISEASES THAT CAN AFFECT THE HEART INCLUDE:</a:t>
            </a:r>
          </a:p>
          <a:p>
            <a:pPr algn="l">
              <a:lnSpc>
                <a:spcPts val="8480"/>
              </a:lnSpc>
            </a:pPr>
            <a:r>
              <a:rPr lang="en-US" sz="3576">
                <a:solidFill>
                  <a:srgbClr val="004AAD"/>
                </a:solidFill>
                <a:latin typeface="HK Grotesk Medium"/>
              </a:rPr>
              <a:t>- Heart attack - Myocarditis (inflammation of the heart muscle) - Arrhythmias (heart rhythm disorders) - Cardiomyopathy (enlargement of the heart muscle)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7076B"/>
        </a:solidFill>
        <a:effectLst/>
      </p:bgPr>
    </p:bg>
    <p:spTree>
      <p:nvGrpSpPr>
        <p:cNvPr id="1" name=""/>
        <p:cNvGrpSpPr/>
        <p:nvPr/>
      </p:nvGrpSpPr>
      <p:grpSpPr>
        <a:xfrm>
          <a:off x="0" y="0"/>
          <a:ext cx="0" cy="0"/>
          <a:chOff x="0" y="0"/>
          <a:chExt cx="0" cy="0"/>
        </a:xfrm>
      </p:grpSpPr>
      <p:sp>
        <p:nvSpPr>
          <p:cNvPr id="2" name="Freeform 2"/>
          <p:cNvSpPr/>
          <p:nvPr/>
        </p:nvSpPr>
        <p:spPr>
          <a:xfrm>
            <a:off x="420157" y="3325663"/>
            <a:ext cx="17656150" cy="5334000"/>
          </a:xfrm>
          <a:custGeom>
            <a:avLst/>
            <a:gdLst/>
            <a:ahLst/>
            <a:cxnLst/>
            <a:rect l="l" t="t" r="r" b="b"/>
            <a:pathLst>
              <a:path w="17656150" h="5334000">
                <a:moveTo>
                  <a:pt x="0" y="0"/>
                </a:moveTo>
                <a:lnTo>
                  <a:pt x="17656150" y="0"/>
                </a:lnTo>
                <a:lnTo>
                  <a:pt x="17656150" y="5334000"/>
                </a:lnTo>
                <a:lnTo>
                  <a:pt x="0" y="5334000"/>
                </a:lnTo>
                <a:lnTo>
                  <a:pt x="0" y="0"/>
                </a:lnTo>
                <a:close/>
              </a:path>
            </a:pathLst>
          </a:custGeom>
          <a:blipFill>
            <a:blip r:embed="rId2"/>
            <a:stretch>
              <a:fillRect/>
            </a:stretch>
          </a:blipFill>
        </p:spPr>
      </p:sp>
      <p:sp>
        <p:nvSpPr>
          <p:cNvPr id="3" name="TextBox 3"/>
          <p:cNvSpPr txBox="1"/>
          <p:nvPr/>
        </p:nvSpPr>
        <p:spPr>
          <a:xfrm>
            <a:off x="1937537" y="1488300"/>
            <a:ext cx="4285450" cy="866765"/>
          </a:xfrm>
          <a:prstGeom prst="rect">
            <a:avLst/>
          </a:prstGeom>
        </p:spPr>
        <p:txBody>
          <a:bodyPr lIns="0" tIns="0" rIns="0" bIns="0" rtlCol="0" anchor="t">
            <a:spAutoFit/>
          </a:bodyPr>
          <a:lstStyle/>
          <a:p>
            <a:pPr algn="l">
              <a:lnSpc>
                <a:spcPts val="6944"/>
              </a:lnSpc>
            </a:pPr>
            <a:r>
              <a:rPr lang="en-US" sz="4960">
                <a:solidFill>
                  <a:srgbClr val="CAE8FF"/>
                </a:solidFill>
                <a:latin typeface="Arimo Bold"/>
              </a:rPr>
              <a:t>class diagram</a:t>
            </a:r>
          </a:p>
        </p:txBody>
      </p:sp>
      <p:sp>
        <p:nvSpPr>
          <p:cNvPr id="4" name="TextBox 4"/>
          <p:cNvSpPr txBox="1"/>
          <p:nvPr/>
        </p:nvSpPr>
        <p:spPr>
          <a:xfrm>
            <a:off x="10764002" y="1500692"/>
            <a:ext cx="5609406" cy="862384"/>
          </a:xfrm>
          <a:prstGeom prst="rect">
            <a:avLst/>
          </a:prstGeom>
        </p:spPr>
        <p:txBody>
          <a:bodyPr lIns="0" tIns="0" rIns="0" bIns="0" rtlCol="0" anchor="t">
            <a:spAutoFit/>
          </a:bodyPr>
          <a:lstStyle/>
          <a:p>
            <a:pPr algn="l">
              <a:lnSpc>
                <a:spcPts val="6903"/>
              </a:lnSpc>
            </a:pPr>
            <a:r>
              <a:rPr lang="en-US" sz="4931">
                <a:solidFill>
                  <a:srgbClr val="CAE8FF"/>
                </a:solidFill>
                <a:latin typeface="Arimo Bold"/>
              </a:rPr>
              <a:t>sequence diagram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D0E5FF"/>
            </a:solidFill>
          </p:spPr>
        </p:sp>
      </p:grpSp>
      <p:sp>
        <p:nvSpPr>
          <p:cNvPr id="4" name="Freeform 4"/>
          <p:cNvSpPr/>
          <p:nvPr/>
        </p:nvSpPr>
        <p:spPr>
          <a:xfrm>
            <a:off x="4226071" y="2040341"/>
            <a:ext cx="2810351" cy="2810351"/>
          </a:xfrm>
          <a:custGeom>
            <a:avLst/>
            <a:gdLst/>
            <a:ahLst/>
            <a:cxnLst/>
            <a:rect l="l" t="t" r="r" b="b"/>
            <a:pathLst>
              <a:path w="2810351" h="2810351">
                <a:moveTo>
                  <a:pt x="0" y="0"/>
                </a:moveTo>
                <a:lnTo>
                  <a:pt x="2810351" y="0"/>
                </a:lnTo>
                <a:lnTo>
                  <a:pt x="2810351"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877512" y="2612079"/>
            <a:ext cx="5791200" cy="5791200"/>
          </a:xfrm>
          <a:custGeom>
            <a:avLst/>
            <a:gdLst/>
            <a:ahLst/>
            <a:cxnLst/>
            <a:rect l="l" t="t" r="r" b="b"/>
            <a:pathLst>
              <a:path w="5791200" h="5791200">
                <a:moveTo>
                  <a:pt x="0" y="0"/>
                </a:moveTo>
                <a:lnTo>
                  <a:pt x="5791200" y="0"/>
                </a:lnTo>
                <a:lnTo>
                  <a:pt x="5791200" y="5791200"/>
                </a:lnTo>
                <a:lnTo>
                  <a:pt x="0" y="5791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4854273" y="2600754"/>
            <a:ext cx="1584874" cy="1895056"/>
          </a:xfrm>
          <a:prstGeom prst="rect">
            <a:avLst/>
          </a:prstGeom>
        </p:spPr>
        <p:txBody>
          <a:bodyPr lIns="0" tIns="0" rIns="0" bIns="0" rtlCol="0" anchor="t">
            <a:spAutoFit/>
          </a:bodyPr>
          <a:lstStyle/>
          <a:p>
            <a:pPr algn="l">
              <a:lnSpc>
                <a:spcPts val="15399"/>
              </a:lnSpc>
            </a:pPr>
            <a:r>
              <a:rPr lang="en-US" sz="10999">
                <a:solidFill>
                  <a:srgbClr val="FFFFFF"/>
                </a:solidFill>
                <a:latin typeface="Arimo Bold"/>
              </a:rPr>
              <a:t>10</a:t>
            </a:r>
          </a:p>
        </p:txBody>
      </p:sp>
      <p:sp>
        <p:nvSpPr>
          <p:cNvPr id="7" name="TextBox 7"/>
          <p:cNvSpPr txBox="1"/>
          <p:nvPr/>
        </p:nvSpPr>
        <p:spPr>
          <a:xfrm>
            <a:off x="2641578" y="5415401"/>
            <a:ext cx="5844588" cy="1219933"/>
          </a:xfrm>
          <a:prstGeom prst="rect">
            <a:avLst/>
          </a:prstGeom>
        </p:spPr>
        <p:txBody>
          <a:bodyPr lIns="0" tIns="0" rIns="0" bIns="0" rtlCol="0" anchor="t">
            <a:spAutoFit/>
          </a:bodyPr>
          <a:lstStyle/>
          <a:p>
            <a:pPr algn="l">
              <a:lnSpc>
                <a:spcPts val="9800"/>
              </a:lnSpc>
            </a:pPr>
            <a:r>
              <a:rPr lang="en-US" sz="7000">
                <a:solidFill>
                  <a:srgbClr val="FFFFFF"/>
                </a:solidFill>
                <a:latin typeface="Arimo Bold"/>
              </a:rPr>
              <a:t>Technologies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0E5FF"/>
        </a:solidFill>
        <a:effectLst/>
      </p:bgPr>
    </p:bg>
    <p:spTree>
      <p:nvGrpSpPr>
        <p:cNvPr id="1" name=""/>
        <p:cNvGrpSpPr/>
        <p:nvPr/>
      </p:nvGrpSpPr>
      <p:grpSpPr>
        <a:xfrm>
          <a:off x="0" y="0"/>
          <a:ext cx="0" cy="0"/>
          <a:chOff x="0" y="0"/>
          <a:chExt cx="0" cy="0"/>
        </a:xfrm>
      </p:grpSpPr>
      <p:sp>
        <p:nvSpPr>
          <p:cNvPr id="2" name="Freeform 2"/>
          <p:cNvSpPr/>
          <p:nvPr/>
        </p:nvSpPr>
        <p:spPr>
          <a:xfrm>
            <a:off x="5959602" y="2525668"/>
            <a:ext cx="1914525" cy="1895475"/>
          </a:xfrm>
          <a:custGeom>
            <a:avLst/>
            <a:gdLst/>
            <a:ahLst/>
            <a:cxnLst/>
            <a:rect l="l" t="t" r="r" b="b"/>
            <a:pathLst>
              <a:path w="1914525" h="1895475">
                <a:moveTo>
                  <a:pt x="0" y="0"/>
                </a:moveTo>
                <a:lnTo>
                  <a:pt x="1914525" y="0"/>
                </a:lnTo>
                <a:lnTo>
                  <a:pt x="1914525" y="1895475"/>
                </a:lnTo>
                <a:lnTo>
                  <a:pt x="0" y="1895475"/>
                </a:lnTo>
                <a:lnTo>
                  <a:pt x="0" y="0"/>
                </a:lnTo>
                <a:close/>
              </a:path>
            </a:pathLst>
          </a:custGeom>
          <a:blipFill>
            <a:blip r:embed="rId2"/>
            <a:stretch>
              <a:fillRect l="-1887" t="-7476" r="-1595" b="-60"/>
            </a:stretch>
          </a:blipFill>
        </p:spPr>
      </p:sp>
      <p:sp>
        <p:nvSpPr>
          <p:cNvPr id="3" name="Freeform 3"/>
          <p:cNvSpPr/>
          <p:nvPr/>
        </p:nvSpPr>
        <p:spPr>
          <a:xfrm>
            <a:off x="10357295" y="2468089"/>
            <a:ext cx="3629025" cy="1895475"/>
          </a:xfrm>
          <a:custGeom>
            <a:avLst/>
            <a:gdLst/>
            <a:ahLst/>
            <a:cxnLst/>
            <a:rect l="l" t="t" r="r" b="b"/>
            <a:pathLst>
              <a:path w="3629025" h="1895475">
                <a:moveTo>
                  <a:pt x="0" y="0"/>
                </a:moveTo>
                <a:lnTo>
                  <a:pt x="3629025" y="0"/>
                </a:lnTo>
                <a:lnTo>
                  <a:pt x="3629025" y="1895475"/>
                </a:lnTo>
                <a:lnTo>
                  <a:pt x="0" y="1895475"/>
                </a:lnTo>
                <a:lnTo>
                  <a:pt x="0" y="0"/>
                </a:lnTo>
                <a:close/>
              </a:path>
            </a:pathLst>
          </a:custGeom>
          <a:blipFill>
            <a:blip r:embed="rId3"/>
            <a:stretch>
              <a:fillRect l="-2086" r="-2112"/>
            </a:stretch>
          </a:blipFill>
        </p:spPr>
      </p:sp>
      <p:sp>
        <p:nvSpPr>
          <p:cNvPr id="4" name="Freeform 4"/>
          <p:cNvSpPr/>
          <p:nvPr/>
        </p:nvSpPr>
        <p:spPr>
          <a:xfrm>
            <a:off x="14855600" y="2468089"/>
            <a:ext cx="2819400" cy="2009775"/>
          </a:xfrm>
          <a:custGeom>
            <a:avLst/>
            <a:gdLst/>
            <a:ahLst/>
            <a:cxnLst/>
            <a:rect l="l" t="t" r="r" b="b"/>
            <a:pathLst>
              <a:path w="2819400" h="2009775">
                <a:moveTo>
                  <a:pt x="0" y="0"/>
                </a:moveTo>
                <a:lnTo>
                  <a:pt x="2819400" y="0"/>
                </a:lnTo>
                <a:lnTo>
                  <a:pt x="2819400" y="2009775"/>
                </a:lnTo>
                <a:lnTo>
                  <a:pt x="0" y="2009775"/>
                </a:lnTo>
                <a:lnTo>
                  <a:pt x="0" y="0"/>
                </a:lnTo>
                <a:close/>
              </a:path>
            </a:pathLst>
          </a:custGeom>
          <a:blipFill>
            <a:blip r:embed="rId4"/>
            <a:stretch>
              <a:fillRect t="-20176" b="-20107"/>
            </a:stretch>
          </a:blipFill>
        </p:spPr>
      </p:sp>
      <p:sp>
        <p:nvSpPr>
          <p:cNvPr id="5" name="Freeform 5"/>
          <p:cNvSpPr/>
          <p:nvPr/>
        </p:nvSpPr>
        <p:spPr>
          <a:xfrm>
            <a:off x="7491089" y="6805012"/>
            <a:ext cx="2038350" cy="2038350"/>
          </a:xfrm>
          <a:custGeom>
            <a:avLst/>
            <a:gdLst/>
            <a:ahLst/>
            <a:cxnLst/>
            <a:rect l="l" t="t" r="r" b="b"/>
            <a:pathLst>
              <a:path w="2038350" h="2038350">
                <a:moveTo>
                  <a:pt x="0" y="0"/>
                </a:moveTo>
                <a:lnTo>
                  <a:pt x="2038350" y="0"/>
                </a:lnTo>
                <a:lnTo>
                  <a:pt x="2038350" y="2038350"/>
                </a:lnTo>
                <a:lnTo>
                  <a:pt x="0" y="2038350"/>
                </a:lnTo>
                <a:lnTo>
                  <a:pt x="0" y="0"/>
                </a:lnTo>
                <a:close/>
              </a:path>
            </a:pathLst>
          </a:custGeom>
          <a:blipFill>
            <a:blip r:embed="rId5"/>
            <a:stretch>
              <a:fillRect/>
            </a:stretch>
          </a:blipFill>
        </p:spPr>
      </p:sp>
      <p:sp>
        <p:nvSpPr>
          <p:cNvPr id="6" name="Freeform 6"/>
          <p:cNvSpPr/>
          <p:nvPr/>
        </p:nvSpPr>
        <p:spPr>
          <a:xfrm>
            <a:off x="10400271" y="6776104"/>
            <a:ext cx="2114550" cy="2200275"/>
          </a:xfrm>
          <a:custGeom>
            <a:avLst/>
            <a:gdLst/>
            <a:ahLst/>
            <a:cxnLst/>
            <a:rect l="l" t="t" r="r" b="b"/>
            <a:pathLst>
              <a:path w="2114550" h="2200275">
                <a:moveTo>
                  <a:pt x="0" y="0"/>
                </a:moveTo>
                <a:lnTo>
                  <a:pt x="2114550" y="0"/>
                </a:lnTo>
                <a:lnTo>
                  <a:pt x="2114550" y="2200275"/>
                </a:lnTo>
                <a:lnTo>
                  <a:pt x="0" y="2200275"/>
                </a:lnTo>
                <a:lnTo>
                  <a:pt x="0" y="0"/>
                </a:lnTo>
                <a:close/>
              </a:path>
            </a:pathLst>
          </a:custGeom>
          <a:blipFill>
            <a:blip r:embed="rId6"/>
            <a:stretch>
              <a:fillRect t="-14308" b="-14262"/>
            </a:stretch>
          </a:blipFill>
        </p:spPr>
      </p:sp>
      <p:sp>
        <p:nvSpPr>
          <p:cNvPr id="7" name="Freeform 7"/>
          <p:cNvSpPr/>
          <p:nvPr/>
        </p:nvSpPr>
        <p:spPr>
          <a:xfrm>
            <a:off x="13411733" y="6766246"/>
            <a:ext cx="2200275" cy="2200275"/>
          </a:xfrm>
          <a:custGeom>
            <a:avLst/>
            <a:gdLst/>
            <a:ahLst/>
            <a:cxnLst/>
            <a:rect l="l" t="t" r="r" b="b"/>
            <a:pathLst>
              <a:path w="2200275" h="2200275">
                <a:moveTo>
                  <a:pt x="0" y="0"/>
                </a:moveTo>
                <a:lnTo>
                  <a:pt x="2200275" y="0"/>
                </a:lnTo>
                <a:lnTo>
                  <a:pt x="2200275" y="2200275"/>
                </a:lnTo>
                <a:lnTo>
                  <a:pt x="0" y="2200275"/>
                </a:lnTo>
                <a:lnTo>
                  <a:pt x="0" y="0"/>
                </a:lnTo>
                <a:close/>
              </a:path>
            </a:pathLst>
          </a:custGeom>
          <a:blipFill>
            <a:blip r:embed="rId7"/>
            <a:stretch>
              <a:fillRect/>
            </a:stretch>
          </a:blipFill>
        </p:spPr>
      </p:sp>
      <p:sp>
        <p:nvSpPr>
          <p:cNvPr id="8" name="Freeform 8"/>
          <p:cNvSpPr/>
          <p:nvPr/>
        </p:nvSpPr>
        <p:spPr>
          <a:xfrm>
            <a:off x="1078049" y="7099630"/>
            <a:ext cx="5543550" cy="1743075"/>
          </a:xfrm>
          <a:custGeom>
            <a:avLst/>
            <a:gdLst/>
            <a:ahLst/>
            <a:cxnLst/>
            <a:rect l="l" t="t" r="r" b="b"/>
            <a:pathLst>
              <a:path w="5543550" h="1743075">
                <a:moveTo>
                  <a:pt x="0" y="0"/>
                </a:moveTo>
                <a:lnTo>
                  <a:pt x="5543550" y="0"/>
                </a:lnTo>
                <a:lnTo>
                  <a:pt x="5543550" y="1743075"/>
                </a:lnTo>
                <a:lnTo>
                  <a:pt x="0" y="1743075"/>
                </a:lnTo>
                <a:lnTo>
                  <a:pt x="0" y="0"/>
                </a:lnTo>
                <a:close/>
              </a:path>
            </a:pathLst>
          </a:custGeom>
          <a:blipFill>
            <a:blip r:embed="rId8"/>
            <a:stretch>
              <a:fillRect l="-3278" r="-3250"/>
            </a:stretch>
          </a:blipFill>
        </p:spPr>
      </p:sp>
      <p:grpSp>
        <p:nvGrpSpPr>
          <p:cNvPr id="9" name="Group 9"/>
          <p:cNvGrpSpPr>
            <a:grpSpLocks noChangeAspect="1"/>
          </p:cNvGrpSpPr>
          <p:nvPr/>
        </p:nvGrpSpPr>
        <p:grpSpPr>
          <a:xfrm>
            <a:off x="8842524" y="5311750"/>
            <a:ext cx="9445323" cy="4975250"/>
            <a:chOff x="0" y="0"/>
            <a:chExt cx="9445320" cy="4975250"/>
          </a:xfrm>
        </p:grpSpPr>
        <p:sp>
          <p:nvSpPr>
            <p:cNvPr id="10" name="Freeform 10"/>
            <p:cNvSpPr/>
            <p:nvPr/>
          </p:nvSpPr>
          <p:spPr>
            <a:xfrm>
              <a:off x="25908" y="0"/>
              <a:ext cx="9419463" cy="4975225"/>
            </a:xfrm>
            <a:custGeom>
              <a:avLst/>
              <a:gdLst/>
              <a:ahLst/>
              <a:cxnLst/>
              <a:rect l="l" t="t" r="r" b="b"/>
              <a:pathLst>
                <a:path w="9419463" h="4975225">
                  <a:moveTo>
                    <a:pt x="9419463" y="0"/>
                  </a:moveTo>
                  <a:cubicBezTo>
                    <a:pt x="9419463" y="0"/>
                    <a:pt x="8537955" y="911860"/>
                    <a:pt x="8823706" y="2305431"/>
                  </a:cubicBezTo>
                  <a:cubicBezTo>
                    <a:pt x="9097137" y="3645027"/>
                    <a:pt x="8896350" y="4334383"/>
                    <a:pt x="7931658" y="4334383"/>
                  </a:cubicBezTo>
                  <a:lnTo>
                    <a:pt x="7814691" y="4331208"/>
                  </a:lnTo>
                  <a:cubicBezTo>
                    <a:pt x="7351776" y="4307205"/>
                    <a:pt x="6918706" y="4196588"/>
                    <a:pt x="6438265" y="4196588"/>
                  </a:cubicBezTo>
                  <a:cubicBezTo>
                    <a:pt x="6128385" y="4196588"/>
                    <a:pt x="5798820" y="4242562"/>
                    <a:pt x="5428742" y="4387342"/>
                  </a:cubicBezTo>
                  <a:cubicBezTo>
                    <a:pt x="4985893" y="4560315"/>
                    <a:pt x="4596130" y="4633976"/>
                    <a:pt x="4148709" y="4633976"/>
                  </a:cubicBezTo>
                  <a:cubicBezTo>
                    <a:pt x="3641090" y="4633976"/>
                    <a:pt x="3059303" y="4539234"/>
                    <a:pt x="2241804" y="4387342"/>
                  </a:cubicBezTo>
                  <a:cubicBezTo>
                    <a:pt x="2030984" y="4347971"/>
                    <a:pt x="1835404" y="4330953"/>
                    <a:pt x="1654810" y="4330953"/>
                  </a:cubicBezTo>
                  <a:cubicBezTo>
                    <a:pt x="660273" y="4331081"/>
                    <a:pt x="120015" y="4845812"/>
                    <a:pt x="0" y="4975225"/>
                  </a:cubicBezTo>
                  <a:lnTo>
                    <a:pt x="9419463" y="4975225"/>
                  </a:lnTo>
                  <a:lnTo>
                    <a:pt x="9419463" y="0"/>
                  </a:lnTo>
                  <a:close/>
                </a:path>
              </a:pathLst>
            </a:custGeom>
            <a:solidFill>
              <a:srgbClr val="050571"/>
            </a:solidFill>
          </p:spPr>
        </p:sp>
      </p:grpSp>
      <p:sp>
        <p:nvSpPr>
          <p:cNvPr id="11" name="Freeform 11"/>
          <p:cNvSpPr/>
          <p:nvPr/>
        </p:nvSpPr>
        <p:spPr>
          <a:xfrm>
            <a:off x="780983" y="2871797"/>
            <a:ext cx="4314825" cy="1495425"/>
          </a:xfrm>
          <a:custGeom>
            <a:avLst/>
            <a:gdLst/>
            <a:ahLst/>
            <a:cxnLst/>
            <a:rect l="l" t="t" r="r" b="b"/>
            <a:pathLst>
              <a:path w="4314825" h="1495425">
                <a:moveTo>
                  <a:pt x="0" y="0"/>
                </a:moveTo>
                <a:lnTo>
                  <a:pt x="4314825" y="0"/>
                </a:lnTo>
                <a:lnTo>
                  <a:pt x="4314825" y="1495425"/>
                </a:lnTo>
                <a:lnTo>
                  <a:pt x="0" y="1495425"/>
                </a:lnTo>
                <a:lnTo>
                  <a:pt x="0" y="0"/>
                </a:lnTo>
                <a:close/>
              </a:path>
            </a:pathLst>
          </a:custGeom>
          <a:blipFill>
            <a:blip r:embed="rId9"/>
            <a:stretch>
              <a:fillRect/>
            </a:stretch>
          </a:blipFill>
        </p:spPr>
      </p:sp>
      <p:sp>
        <p:nvSpPr>
          <p:cNvPr id="12" name="TextBox 12"/>
          <p:cNvSpPr txBox="1"/>
          <p:nvPr/>
        </p:nvSpPr>
        <p:spPr>
          <a:xfrm>
            <a:off x="7577385" y="5131670"/>
            <a:ext cx="1093556" cy="1653540"/>
          </a:xfrm>
          <a:prstGeom prst="rect">
            <a:avLst/>
          </a:prstGeom>
        </p:spPr>
        <p:txBody>
          <a:bodyPr lIns="0" tIns="0" rIns="0" bIns="0" rtlCol="0" anchor="t">
            <a:spAutoFit/>
          </a:bodyPr>
          <a:lstStyle/>
          <a:p>
            <a:pPr algn="l">
              <a:lnSpc>
                <a:spcPts val="13439"/>
              </a:lnSpc>
            </a:pPr>
            <a:r>
              <a:rPr lang="en-US" sz="9600" spc="86">
                <a:solidFill>
                  <a:srgbClr val="12229D"/>
                </a:solidFill>
                <a:latin typeface="TT Rounds Condensed Bold"/>
              </a:rPr>
              <a:t>AI</a:t>
            </a:r>
          </a:p>
        </p:txBody>
      </p:sp>
      <p:sp>
        <p:nvSpPr>
          <p:cNvPr id="13" name="TextBox 13"/>
          <p:cNvSpPr txBox="1"/>
          <p:nvPr/>
        </p:nvSpPr>
        <p:spPr>
          <a:xfrm>
            <a:off x="12173179" y="804405"/>
            <a:ext cx="2137858" cy="967664"/>
          </a:xfrm>
          <a:prstGeom prst="rect">
            <a:avLst/>
          </a:prstGeom>
        </p:spPr>
        <p:txBody>
          <a:bodyPr lIns="0" tIns="0" rIns="0" bIns="0" rtlCol="0" anchor="t">
            <a:spAutoFit/>
          </a:bodyPr>
          <a:lstStyle/>
          <a:p>
            <a:pPr algn="l">
              <a:lnSpc>
                <a:spcPts val="7839"/>
              </a:lnSpc>
            </a:pPr>
            <a:r>
              <a:rPr lang="en-US" sz="5599" spc="50">
                <a:solidFill>
                  <a:srgbClr val="12229D"/>
                </a:solidFill>
                <a:latin typeface="TT Rounds Condensed Bold"/>
              </a:rPr>
              <a:t>FRONT</a:t>
            </a:r>
          </a:p>
        </p:txBody>
      </p:sp>
      <p:sp>
        <p:nvSpPr>
          <p:cNvPr id="14" name="TextBox 14"/>
          <p:cNvSpPr txBox="1"/>
          <p:nvPr/>
        </p:nvSpPr>
        <p:spPr>
          <a:xfrm>
            <a:off x="2894295" y="1050179"/>
            <a:ext cx="2739304" cy="826770"/>
          </a:xfrm>
          <a:prstGeom prst="rect">
            <a:avLst/>
          </a:prstGeom>
        </p:spPr>
        <p:txBody>
          <a:bodyPr lIns="0" tIns="0" rIns="0" bIns="0" rtlCol="0" anchor="t">
            <a:spAutoFit/>
          </a:bodyPr>
          <a:lstStyle/>
          <a:p>
            <a:pPr algn="l">
              <a:lnSpc>
                <a:spcPts val="6719"/>
              </a:lnSpc>
            </a:pPr>
            <a:r>
              <a:rPr lang="en-US" sz="4800" spc="43">
                <a:solidFill>
                  <a:srgbClr val="12229D"/>
                </a:solidFill>
                <a:latin typeface="TT Rounds Condensed Bold"/>
              </a:rPr>
              <a:t>BACK END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D0E5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779795" y="2933271"/>
            <a:ext cx="5629275" cy="5343525"/>
          </a:xfrm>
          <a:custGeom>
            <a:avLst/>
            <a:gdLst/>
            <a:ahLst/>
            <a:cxnLst/>
            <a:rect l="l" t="t" r="r" b="b"/>
            <a:pathLst>
              <a:path w="5629275" h="5343525">
                <a:moveTo>
                  <a:pt x="0" y="0"/>
                </a:moveTo>
                <a:lnTo>
                  <a:pt x="5629275" y="0"/>
                </a:lnTo>
                <a:lnTo>
                  <a:pt x="5629275" y="5343525"/>
                </a:lnTo>
                <a:lnTo>
                  <a:pt x="0" y="5343525"/>
                </a:lnTo>
                <a:lnTo>
                  <a:pt x="0" y="0"/>
                </a:lnTo>
                <a:close/>
              </a:path>
            </a:pathLst>
          </a:custGeom>
          <a:blipFill>
            <a:blip r:embed="rId4"/>
            <a:stretch>
              <a:fillRect/>
            </a:stretch>
          </a:blipFill>
        </p:spPr>
      </p:sp>
      <p:sp>
        <p:nvSpPr>
          <p:cNvPr id="6" name="TextBox 6"/>
          <p:cNvSpPr txBox="1"/>
          <p:nvPr/>
        </p:nvSpPr>
        <p:spPr>
          <a:xfrm>
            <a:off x="4974269" y="1833953"/>
            <a:ext cx="1584874" cy="1895056"/>
          </a:xfrm>
          <a:prstGeom prst="rect">
            <a:avLst/>
          </a:prstGeom>
        </p:spPr>
        <p:txBody>
          <a:bodyPr lIns="0" tIns="0" rIns="0" bIns="0" rtlCol="0" anchor="t">
            <a:spAutoFit/>
          </a:bodyPr>
          <a:lstStyle/>
          <a:p>
            <a:pPr algn="l">
              <a:lnSpc>
                <a:spcPts val="15399"/>
              </a:lnSpc>
            </a:pPr>
            <a:r>
              <a:rPr lang="en-US" sz="10999">
                <a:solidFill>
                  <a:srgbClr val="FFFFFF"/>
                </a:solidFill>
                <a:latin typeface="Arimo Bold"/>
              </a:rPr>
              <a:t>11</a:t>
            </a:r>
          </a:p>
        </p:txBody>
      </p:sp>
      <p:sp>
        <p:nvSpPr>
          <p:cNvPr id="7" name="TextBox 7"/>
          <p:cNvSpPr txBox="1"/>
          <p:nvPr/>
        </p:nvSpPr>
        <p:spPr>
          <a:xfrm>
            <a:off x="3549044" y="5577973"/>
            <a:ext cx="4433649" cy="1094213"/>
          </a:xfrm>
          <a:prstGeom prst="rect">
            <a:avLst/>
          </a:prstGeom>
        </p:spPr>
        <p:txBody>
          <a:bodyPr lIns="0" tIns="0" rIns="0" bIns="0" rtlCol="0" anchor="t">
            <a:spAutoFit/>
          </a:bodyPr>
          <a:lstStyle/>
          <a:p>
            <a:pPr algn="l">
              <a:lnSpc>
                <a:spcPts val="8892"/>
              </a:lnSpc>
            </a:pPr>
            <a:r>
              <a:rPr lang="en-US" sz="6351">
                <a:solidFill>
                  <a:srgbClr val="FFFFFF"/>
                </a:solidFill>
                <a:latin typeface="Arimo Bold"/>
              </a:rPr>
              <a:t>TIME PLAN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51715" y="576377"/>
            <a:ext cx="998430" cy="999534"/>
            <a:chOff x="0" y="0"/>
            <a:chExt cx="998436" cy="999528"/>
          </a:xfrm>
        </p:grpSpPr>
        <p:sp>
          <p:nvSpPr>
            <p:cNvPr id="3" name="Freeform 3"/>
            <p:cNvSpPr/>
            <p:nvPr/>
          </p:nvSpPr>
          <p:spPr>
            <a:xfrm>
              <a:off x="62357" y="62357"/>
              <a:ext cx="880237" cy="881126"/>
            </a:xfrm>
            <a:custGeom>
              <a:avLst/>
              <a:gdLst/>
              <a:ahLst/>
              <a:cxnLst/>
              <a:rect l="l" t="t" r="r" b="b"/>
              <a:pathLst>
                <a:path w="880237" h="881126">
                  <a:moveTo>
                    <a:pt x="713740" y="604647"/>
                  </a:moveTo>
                  <a:cubicBezTo>
                    <a:pt x="696087" y="586994"/>
                    <a:pt x="669671" y="578231"/>
                    <a:pt x="645414" y="583692"/>
                  </a:cubicBezTo>
                  <a:lnTo>
                    <a:pt x="595884" y="535178"/>
                  </a:lnTo>
                  <a:cubicBezTo>
                    <a:pt x="639953" y="478028"/>
                    <a:pt x="664210" y="407543"/>
                    <a:pt x="664210" y="334899"/>
                  </a:cubicBezTo>
                  <a:cubicBezTo>
                    <a:pt x="665226" y="150876"/>
                    <a:pt x="516509" y="2286"/>
                    <a:pt x="333756" y="1143"/>
                  </a:cubicBezTo>
                  <a:cubicBezTo>
                    <a:pt x="151003" y="0"/>
                    <a:pt x="2286" y="148717"/>
                    <a:pt x="1143" y="331597"/>
                  </a:cubicBezTo>
                  <a:cubicBezTo>
                    <a:pt x="0" y="514477"/>
                    <a:pt x="148717" y="663067"/>
                    <a:pt x="331597" y="664210"/>
                  </a:cubicBezTo>
                  <a:cubicBezTo>
                    <a:pt x="404241" y="664210"/>
                    <a:pt x="475869" y="639953"/>
                    <a:pt x="534289" y="595884"/>
                  </a:cubicBezTo>
                  <a:lnTo>
                    <a:pt x="582803" y="644398"/>
                  </a:lnTo>
                  <a:cubicBezTo>
                    <a:pt x="578358" y="669671"/>
                    <a:pt x="586105" y="695071"/>
                    <a:pt x="603758" y="713740"/>
                  </a:cubicBezTo>
                  <a:lnTo>
                    <a:pt x="741299" y="851408"/>
                  </a:lnTo>
                  <a:cubicBezTo>
                    <a:pt x="771017" y="881126"/>
                    <a:pt x="820547" y="881126"/>
                    <a:pt x="850392" y="851408"/>
                  </a:cubicBezTo>
                  <a:cubicBezTo>
                    <a:pt x="880237" y="821690"/>
                    <a:pt x="880110" y="772160"/>
                    <a:pt x="850392" y="742315"/>
                  </a:cubicBezTo>
                  <a:lnTo>
                    <a:pt x="713740" y="604647"/>
                  </a:lnTo>
                  <a:close/>
                  <a:moveTo>
                    <a:pt x="333756" y="598043"/>
                  </a:moveTo>
                  <a:cubicBezTo>
                    <a:pt x="187325" y="598043"/>
                    <a:pt x="69469" y="480187"/>
                    <a:pt x="69469" y="333756"/>
                  </a:cubicBezTo>
                  <a:cubicBezTo>
                    <a:pt x="69469" y="187325"/>
                    <a:pt x="187325" y="69469"/>
                    <a:pt x="333756" y="69469"/>
                  </a:cubicBezTo>
                  <a:cubicBezTo>
                    <a:pt x="480187" y="69469"/>
                    <a:pt x="598043" y="187325"/>
                    <a:pt x="598043" y="333756"/>
                  </a:cubicBezTo>
                  <a:cubicBezTo>
                    <a:pt x="598043" y="479171"/>
                    <a:pt x="479171" y="598043"/>
                    <a:pt x="333756" y="598043"/>
                  </a:cubicBezTo>
                  <a:close/>
                </a:path>
              </a:pathLst>
            </a:custGeom>
            <a:solidFill>
              <a:srgbClr val="FFFFFF"/>
            </a:solidFill>
          </p:spPr>
        </p:sp>
        <p:sp>
          <p:nvSpPr>
            <p:cNvPr id="4" name="Freeform 4"/>
            <p:cNvSpPr/>
            <p:nvPr/>
          </p:nvSpPr>
          <p:spPr>
            <a:xfrm>
              <a:off x="159385" y="225298"/>
              <a:ext cx="474599" cy="350266"/>
            </a:xfrm>
            <a:custGeom>
              <a:avLst/>
              <a:gdLst/>
              <a:ahLst/>
              <a:cxnLst/>
              <a:rect l="l" t="t" r="r" b="b"/>
              <a:pathLst>
                <a:path w="474599" h="350266">
                  <a:moveTo>
                    <a:pt x="473456" y="154305"/>
                  </a:moveTo>
                  <a:lnTo>
                    <a:pt x="410718" y="154305"/>
                  </a:lnTo>
                  <a:cubicBezTo>
                    <a:pt x="405257" y="155448"/>
                    <a:pt x="399669" y="158750"/>
                    <a:pt x="396367" y="163068"/>
                  </a:cubicBezTo>
                  <a:lnTo>
                    <a:pt x="354457" y="208280"/>
                  </a:lnTo>
                  <a:lnTo>
                    <a:pt x="319151" y="85979"/>
                  </a:lnTo>
                  <a:cubicBezTo>
                    <a:pt x="315849" y="76073"/>
                    <a:pt x="304800" y="69469"/>
                    <a:pt x="294894" y="72771"/>
                  </a:cubicBezTo>
                  <a:lnTo>
                    <a:pt x="283845" y="78232"/>
                  </a:lnTo>
                  <a:lnTo>
                    <a:pt x="215519" y="259969"/>
                  </a:lnTo>
                  <a:lnTo>
                    <a:pt x="170307" y="17653"/>
                  </a:lnTo>
                  <a:cubicBezTo>
                    <a:pt x="168148" y="6604"/>
                    <a:pt x="158242" y="0"/>
                    <a:pt x="148336" y="2286"/>
                  </a:cubicBezTo>
                  <a:lnTo>
                    <a:pt x="136271" y="8890"/>
                  </a:lnTo>
                  <a:lnTo>
                    <a:pt x="85598" y="154305"/>
                  </a:lnTo>
                  <a:lnTo>
                    <a:pt x="0" y="154305"/>
                  </a:lnTo>
                  <a:lnTo>
                    <a:pt x="0" y="198374"/>
                  </a:lnTo>
                  <a:lnTo>
                    <a:pt x="100203" y="198374"/>
                  </a:lnTo>
                  <a:cubicBezTo>
                    <a:pt x="108966" y="197231"/>
                    <a:pt x="116713" y="190627"/>
                    <a:pt x="118872" y="181864"/>
                  </a:cubicBezTo>
                  <a:lnTo>
                    <a:pt x="146431" y="98171"/>
                  </a:lnTo>
                  <a:lnTo>
                    <a:pt x="190500" y="334899"/>
                  </a:lnTo>
                  <a:cubicBezTo>
                    <a:pt x="191643" y="343662"/>
                    <a:pt x="199263" y="350266"/>
                    <a:pt x="208153" y="350266"/>
                  </a:cubicBezTo>
                  <a:lnTo>
                    <a:pt x="210312" y="350266"/>
                  </a:lnTo>
                  <a:lnTo>
                    <a:pt x="225679" y="345821"/>
                  </a:lnTo>
                  <a:lnTo>
                    <a:pt x="299466" y="153162"/>
                  </a:lnTo>
                  <a:lnTo>
                    <a:pt x="328041" y="252222"/>
                  </a:lnTo>
                  <a:cubicBezTo>
                    <a:pt x="331343" y="262128"/>
                    <a:pt x="341249" y="268732"/>
                    <a:pt x="352298" y="265430"/>
                  </a:cubicBezTo>
                  <a:lnTo>
                    <a:pt x="358902" y="262128"/>
                  </a:lnTo>
                  <a:lnTo>
                    <a:pt x="420624" y="198247"/>
                  </a:lnTo>
                  <a:lnTo>
                    <a:pt x="474599" y="198247"/>
                  </a:lnTo>
                  <a:lnTo>
                    <a:pt x="474599" y="154305"/>
                  </a:lnTo>
                  <a:lnTo>
                    <a:pt x="473456" y="154305"/>
                  </a:lnTo>
                  <a:close/>
                </a:path>
              </a:pathLst>
            </a:custGeom>
            <a:solidFill>
              <a:srgbClr val="FFFFFF"/>
            </a:solidFill>
          </p:spPr>
        </p:sp>
      </p:grpSp>
      <p:grpSp>
        <p:nvGrpSpPr>
          <p:cNvPr id="5" name="Group 5"/>
          <p:cNvGrpSpPr>
            <a:grpSpLocks noChangeAspect="1"/>
          </p:cNvGrpSpPr>
          <p:nvPr/>
        </p:nvGrpSpPr>
        <p:grpSpPr>
          <a:xfrm>
            <a:off x="1633004" y="5451900"/>
            <a:ext cx="901351" cy="981761"/>
            <a:chOff x="0" y="0"/>
            <a:chExt cx="901357" cy="981761"/>
          </a:xfrm>
        </p:grpSpPr>
        <p:sp>
          <p:nvSpPr>
            <p:cNvPr id="6" name="Freeform 6"/>
            <p:cNvSpPr/>
            <p:nvPr/>
          </p:nvSpPr>
          <p:spPr>
            <a:xfrm>
              <a:off x="501269" y="144018"/>
              <a:ext cx="336423" cy="316611"/>
            </a:xfrm>
            <a:custGeom>
              <a:avLst/>
              <a:gdLst/>
              <a:ahLst/>
              <a:cxnLst/>
              <a:rect l="l" t="t" r="r" b="b"/>
              <a:pathLst>
                <a:path w="336423" h="316611">
                  <a:moveTo>
                    <a:pt x="19812" y="49911"/>
                  </a:moveTo>
                  <a:cubicBezTo>
                    <a:pt x="112903" y="79121"/>
                    <a:pt x="186944" y="150241"/>
                    <a:pt x="219964" y="241935"/>
                  </a:cubicBezTo>
                  <a:lnTo>
                    <a:pt x="183007" y="219964"/>
                  </a:lnTo>
                  <a:cubicBezTo>
                    <a:pt x="172085" y="212471"/>
                    <a:pt x="157099" y="215138"/>
                    <a:pt x="149606" y="226060"/>
                  </a:cubicBezTo>
                  <a:cubicBezTo>
                    <a:pt x="142113" y="236982"/>
                    <a:pt x="144780" y="251968"/>
                    <a:pt x="155702" y="259461"/>
                  </a:cubicBezTo>
                  <a:lnTo>
                    <a:pt x="157861" y="260858"/>
                  </a:lnTo>
                  <a:lnTo>
                    <a:pt x="243078" y="311277"/>
                  </a:lnTo>
                  <a:cubicBezTo>
                    <a:pt x="247396" y="314706"/>
                    <a:pt x="252603" y="316611"/>
                    <a:pt x="258064" y="316611"/>
                  </a:cubicBezTo>
                  <a:lnTo>
                    <a:pt x="263525" y="316611"/>
                  </a:lnTo>
                  <a:lnTo>
                    <a:pt x="274955" y="311023"/>
                  </a:lnTo>
                  <a:lnTo>
                    <a:pt x="330708" y="217043"/>
                  </a:lnTo>
                  <a:cubicBezTo>
                    <a:pt x="336423" y="205105"/>
                    <a:pt x="331343" y="190754"/>
                    <a:pt x="319405" y="185039"/>
                  </a:cubicBezTo>
                  <a:cubicBezTo>
                    <a:pt x="308737" y="179959"/>
                    <a:pt x="295910" y="183388"/>
                    <a:pt x="289306" y="193040"/>
                  </a:cubicBezTo>
                  <a:lnTo>
                    <a:pt x="267081" y="230886"/>
                  </a:lnTo>
                  <a:cubicBezTo>
                    <a:pt x="239141" y="149733"/>
                    <a:pt x="183388" y="81153"/>
                    <a:pt x="109601" y="37592"/>
                  </a:cubicBezTo>
                  <a:cubicBezTo>
                    <a:pt x="85725" y="23622"/>
                    <a:pt x="60452" y="12319"/>
                    <a:pt x="34036" y="3937"/>
                  </a:cubicBezTo>
                  <a:cubicBezTo>
                    <a:pt x="21336" y="0"/>
                    <a:pt x="7874" y="7112"/>
                    <a:pt x="3937" y="19685"/>
                  </a:cubicBezTo>
                  <a:cubicBezTo>
                    <a:pt x="0" y="32258"/>
                    <a:pt x="7112" y="45847"/>
                    <a:pt x="19685" y="49784"/>
                  </a:cubicBezTo>
                  <a:close/>
                </a:path>
              </a:pathLst>
            </a:custGeom>
            <a:solidFill>
              <a:srgbClr val="FFFFFF"/>
            </a:solidFill>
          </p:spPr>
        </p:sp>
        <p:sp>
          <p:nvSpPr>
            <p:cNvPr id="7" name="Freeform 7"/>
            <p:cNvSpPr/>
            <p:nvPr/>
          </p:nvSpPr>
          <p:spPr>
            <a:xfrm>
              <a:off x="55626" y="204978"/>
              <a:ext cx="186563" cy="387858"/>
            </a:xfrm>
            <a:custGeom>
              <a:avLst/>
              <a:gdLst/>
              <a:ahLst/>
              <a:cxnLst/>
              <a:rect l="l" t="t" r="r" b="b"/>
              <a:pathLst>
                <a:path w="186563" h="387858">
                  <a:moveTo>
                    <a:pt x="21590" y="369316"/>
                  </a:moveTo>
                  <a:cubicBezTo>
                    <a:pt x="24130" y="380111"/>
                    <a:pt x="33909" y="387858"/>
                    <a:pt x="44958" y="387858"/>
                  </a:cubicBezTo>
                  <a:lnTo>
                    <a:pt x="48641" y="387604"/>
                  </a:lnTo>
                  <a:cubicBezTo>
                    <a:pt x="63119" y="383921"/>
                    <a:pt x="70866" y="371094"/>
                    <a:pt x="67818" y="358267"/>
                  </a:cubicBezTo>
                  <a:cubicBezTo>
                    <a:pt x="49530" y="279781"/>
                    <a:pt x="62484" y="197231"/>
                    <a:pt x="103886" y="128016"/>
                  </a:cubicBezTo>
                  <a:lnTo>
                    <a:pt x="136779" y="82169"/>
                  </a:lnTo>
                  <a:lnTo>
                    <a:pt x="137541" y="82931"/>
                  </a:lnTo>
                  <a:lnTo>
                    <a:pt x="137541" y="126873"/>
                  </a:lnTo>
                  <a:cubicBezTo>
                    <a:pt x="137541" y="140081"/>
                    <a:pt x="148336" y="150876"/>
                    <a:pt x="161544" y="150876"/>
                  </a:cubicBezTo>
                  <a:cubicBezTo>
                    <a:pt x="174752" y="150876"/>
                    <a:pt x="185547" y="140081"/>
                    <a:pt x="185547" y="126873"/>
                  </a:cubicBezTo>
                  <a:lnTo>
                    <a:pt x="186563" y="25019"/>
                  </a:lnTo>
                  <a:cubicBezTo>
                    <a:pt x="186563" y="11811"/>
                    <a:pt x="175768" y="1016"/>
                    <a:pt x="162560" y="1016"/>
                  </a:cubicBezTo>
                  <a:lnTo>
                    <a:pt x="60579" y="0"/>
                  </a:lnTo>
                  <a:cubicBezTo>
                    <a:pt x="47371" y="0"/>
                    <a:pt x="36576" y="10795"/>
                    <a:pt x="36576" y="24003"/>
                  </a:cubicBezTo>
                  <a:cubicBezTo>
                    <a:pt x="36576" y="37211"/>
                    <a:pt x="47371" y="48006"/>
                    <a:pt x="60579" y="48006"/>
                  </a:cubicBezTo>
                  <a:lnTo>
                    <a:pt x="103251" y="48006"/>
                  </a:lnTo>
                  <a:cubicBezTo>
                    <a:pt x="87757" y="65024"/>
                    <a:pt x="73914" y="83566"/>
                    <a:pt x="61976" y="103251"/>
                  </a:cubicBezTo>
                  <a:cubicBezTo>
                    <a:pt x="14478" y="183261"/>
                    <a:pt x="0" y="278765"/>
                    <a:pt x="21590" y="369316"/>
                  </a:cubicBezTo>
                  <a:close/>
                </a:path>
              </a:pathLst>
            </a:custGeom>
            <a:solidFill>
              <a:srgbClr val="FFFFFF"/>
            </a:solidFill>
          </p:spPr>
        </p:sp>
        <p:sp>
          <p:nvSpPr>
            <p:cNvPr id="8" name="Freeform 8"/>
            <p:cNvSpPr/>
            <p:nvPr/>
          </p:nvSpPr>
          <p:spPr>
            <a:xfrm>
              <a:off x="279527" y="708152"/>
              <a:ext cx="407289" cy="213487"/>
            </a:xfrm>
            <a:custGeom>
              <a:avLst/>
              <a:gdLst/>
              <a:ahLst/>
              <a:cxnLst/>
              <a:rect l="l" t="t" r="r" b="b"/>
              <a:pathLst>
                <a:path w="407289" h="213487">
                  <a:moveTo>
                    <a:pt x="362839" y="10160"/>
                  </a:moveTo>
                  <a:cubicBezTo>
                    <a:pt x="289814" y="78994"/>
                    <a:pt x="188341" y="108712"/>
                    <a:pt x="89662" y="90043"/>
                  </a:cubicBezTo>
                  <a:lnTo>
                    <a:pt x="127889" y="68453"/>
                  </a:lnTo>
                  <a:cubicBezTo>
                    <a:pt x="139446" y="61849"/>
                    <a:pt x="143383" y="47117"/>
                    <a:pt x="136652" y="35560"/>
                  </a:cubicBezTo>
                  <a:cubicBezTo>
                    <a:pt x="129921" y="24003"/>
                    <a:pt x="115316" y="20066"/>
                    <a:pt x="103759" y="26797"/>
                  </a:cubicBezTo>
                  <a:lnTo>
                    <a:pt x="15621" y="76708"/>
                  </a:lnTo>
                  <a:cubicBezTo>
                    <a:pt x="4064" y="83312"/>
                    <a:pt x="0" y="97917"/>
                    <a:pt x="6604" y="109474"/>
                  </a:cubicBezTo>
                  <a:lnTo>
                    <a:pt x="6604" y="109474"/>
                  </a:lnTo>
                  <a:lnTo>
                    <a:pt x="57150" y="197993"/>
                  </a:lnTo>
                  <a:cubicBezTo>
                    <a:pt x="63754" y="209550"/>
                    <a:pt x="78486" y="213487"/>
                    <a:pt x="90043" y="206883"/>
                  </a:cubicBezTo>
                  <a:cubicBezTo>
                    <a:pt x="101600" y="200279"/>
                    <a:pt x="105537" y="185547"/>
                    <a:pt x="98933" y="173990"/>
                  </a:cubicBezTo>
                  <a:lnTo>
                    <a:pt x="77470" y="136525"/>
                  </a:lnTo>
                  <a:cubicBezTo>
                    <a:pt x="192278" y="159639"/>
                    <a:pt x="311150" y="125476"/>
                    <a:pt x="396240" y="44958"/>
                  </a:cubicBezTo>
                  <a:cubicBezTo>
                    <a:pt x="406273" y="36195"/>
                    <a:pt x="407289" y="21082"/>
                    <a:pt x="398526" y="11049"/>
                  </a:cubicBezTo>
                  <a:cubicBezTo>
                    <a:pt x="389763" y="1016"/>
                    <a:pt x="374650" y="0"/>
                    <a:pt x="364617" y="8763"/>
                  </a:cubicBezTo>
                  <a:lnTo>
                    <a:pt x="363601" y="9652"/>
                  </a:lnTo>
                  <a:lnTo>
                    <a:pt x="362839" y="10160"/>
                  </a:lnTo>
                  <a:close/>
                </a:path>
              </a:pathLst>
            </a:custGeom>
            <a:solidFill>
              <a:srgbClr val="FFFFFF"/>
            </a:solidFill>
          </p:spPr>
        </p:sp>
        <p:sp>
          <p:nvSpPr>
            <p:cNvPr id="9" name="Freeform 9"/>
            <p:cNvSpPr/>
            <p:nvPr/>
          </p:nvSpPr>
          <p:spPr>
            <a:xfrm>
              <a:off x="63500" y="604266"/>
              <a:ext cx="192024" cy="191770"/>
            </a:xfrm>
            <a:custGeom>
              <a:avLst/>
              <a:gdLst/>
              <a:ahLst/>
              <a:cxnLst/>
              <a:rect l="l" t="t" r="r" b="b"/>
              <a:pathLst>
                <a:path w="192024" h="191770">
                  <a:moveTo>
                    <a:pt x="192024" y="95885"/>
                  </a:moveTo>
                  <a:lnTo>
                    <a:pt x="191389" y="108458"/>
                  </a:lnTo>
                  <a:cubicBezTo>
                    <a:pt x="188976" y="120777"/>
                    <a:pt x="187071" y="126873"/>
                    <a:pt x="184658" y="132715"/>
                  </a:cubicBezTo>
                  <a:lnTo>
                    <a:pt x="179324" y="144018"/>
                  </a:lnTo>
                  <a:cubicBezTo>
                    <a:pt x="172339" y="154559"/>
                    <a:pt x="168275" y="159385"/>
                    <a:pt x="163830" y="163830"/>
                  </a:cubicBezTo>
                  <a:lnTo>
                    <a:pt x="154559" y="172212"/>
                  </a:lnTo>
                  <a:cubicBezTo>
                    <a:pt x="144018" y="179197"/>
                    <a:pt x="138557" y="182118"/>
                    <a:pt x="132715" y="184531"/>
                  </a:cubicBezTo>
                  <a:lnTo>
                    <a:pt x="120904" y="188722"/>
                  </a:lnTo>
                  <a:cubicBezTo>
                    <a:pt x="108585" y="191135"/>
                    <a:pt x="102235" y="191770"/>
                    <a:pt x="96012" y="191770"/>
                  </a:cubicBezTo>
                  <a:lnTo>
                    <a:pt x="83439" y="191135"/>
                  </a:lnTo>
                  <a:cubicBezTo>
                    <a:pt x="71120" y="188722"/>
                    <a:pt x="65024" y="186817"/>
                    <a:pt x="59182" y="184404"/>
                  </a:cubicBezTo>
                  <a:lnTo>
                    <a:pt x="47879" y="179070"/>
                  </a:lnTo>
                  <a:cubicBezTo>
                    <a:pt x="37338" y="172085"/>
                    <a:pt x="32512" y="168021"/>
                    <a:pt x="28067" y="163576"/>
                  </a:cubicBezTo>
                  <a:lnTo>
                    <a:pt x="19685" y="154305"/>
                  </a:lnTo>
                  <a:cubicBezTo>
                    <a:pt x="12700" y="143764"/>
                    <a:pt x="9779" y="138303"/>
                    <a:pt x="7366" y="132461"/>
                  </a:cubicBezTo>
                  <a:lnTo>
                    <a:pt x="3175" y="120650"/>
                  </a:lnTo>
                  <a:cubicBezTo>
                    <a:pt x="635" y="108458"/>
                    <a:pt x="0" y="102235"/>
                    <a:pt x="0" y="95885"/>
                  </a:cubicBezTo>
                  <a:lnTo>
                    <a:pt x="635" y="83312"/>
                  </a:lnTo>
                  <a:cubicBezTo>
                    <a:pt x="3048" y="70993"/>
                    <a:pt x="4953" y="64897"/>
                    <a:pt x="7366" y="59055"/>
                  </a:cubicBezTo>
                  <a:lnTo>
                    <a:pt x="12700" y="47752"/>
                  </a:lnTo>
                  <a:cubicBezTo>
                    <a:pt x="19685" y="37211"/>
                    <a:pt x="23749" y="32385"/>
                    <a:pt x="28194" y="27940"/>
                  </a:cubicBezTo>
                  <a:lnTo>
                    <a:pt x="37465" y="19558"/>
                  </a:lnTo>
                  <a:cubicBezTo>
                    <a:pt x="48006" y="12573"/>
                    <a:pt x="53467" y="9652"/>
                    <a:pt x="59309" y="7239"/>
                  </a:cubicBezTo>
                  <a:lnTo>
                    <a:pt x="71120" y="3048"/>
                  </a:lnTo>
                  <a:cubicBezTo>
                    <a:pt x="83439" y="635"/>
                    <a:pt x="89789" y="0"/>
                    <a:pt x="96012" y="0"/>
                  </a:cubicBezTo>
                  <a:lnTo>
                    <a:pt x="108585" y="635"/>
                  </a:lnTo>
                  <a:cubicBezTo>
                    <a:pt x="120904" y="3048"/>
                    <a:pt x="127000" y="4953"/>
                    <a:pt x="132842" y="7366"/>
                  </a:cubicBezTo>
                  <a:lnTo>
                    <a:pt x="144145" y="12700"/>
                  </a:lnTo>
                  <a:cubicBezTo>
                    <a:pt x="154686" y="19685"/>
                    <a:pt x="159512" y="23749"/>
                    <a:pt x="163957" y="28194"/>
                  </a:cubicBezTo>
                  <a:lnTo>
                    <a:pt x="172339" y="37465"/>
                  </a:lnTo>
                  <a:cubicBezTo>
                    <a:pt x="179324" y="48006"/>
                    <a:pt x="182245" y="53467"/>
                    <a:pt x="184658" y="59309"/>
                  </a:cubicBezTo>
                  <a:lnTo>
                    <a:pt x="188849" y="71120"/>
                  </a:lnTo>
                  <a:cubicBezTo>
                    <a:pt x="191262" y="83439"/>
                    <a:pt x="191897" y="89789"/>
                    <a:pt x="191897" y="96012"/>
                  </a:cubicBezTo>
                  <a:close/>
                </a:path>
              </a:pathLst>
            </a:custGeom>
            <a:solidFill>
              <a:srgbClr val="FFFFFF"/>
            </a:solidFill>
          </p:spPr>
        </p:sp>
        <p:sp>
          <p:nvSpPr>
            <p:cNvPr id="10" name="Freeform 10"/>
            <p:cNvSpPr/>
            <p:nvPr/>
          </p:nvSpPr>
          <p:spPr>
            <a:xfrm>
              <a:off x="645922" y="521970"/>
              <a:ext cx="191897" cy="191897"/>
            </a:xfrm>
            <a:custGeom>
              <a:avLst/>
              <a:gdLst/>
              <a:ahLst/>
              <a:cxnLst/>
              <a:rect l="l" t="t" r="r" b="b"/>
              <a:pathLst>
                <a:path w="191897" h="191897">
                  <a:moveTo>
                    <a:pt x="191897" y="96012"/>
                  </a:moveTo>
                  <a:lnTo>
                    <a:pt x="191262" y="108585"/>
                  </a:lnTo>
                  <a:cubicBezTo>
                    <a:pt x="188849" y="120904"/>
                    <a:pt x="186944" y="127000"/>
                    <a:pt x="184531" y="132842"/>
                  </a:cubicBezTo>
                  <a:lnTo>
                    <a:pt x="179197" y="144145"/>
                  </a:lnTo>
                  <a:cubicBezTo>
                    <a:pt x="172212" y="154686"/>
                    <a:pt x="168148" y="159512"/>
                    <a:pt x="163703" y="163957"/>
                  </a:cubicBezTo>
                  <a:lnTo>
                    <a:pt x="154432" y="172339"/>
                  </a:lnTo>
                  <a:cubicBezTo>
                    <a:pt x="143891" y="179324"/>
                    <a:pt x="138430" y="182245"/>
                    <a:pt x="132588" y="184658"/>
                  </a:cubicBezTo>
                  <a:lnTo>
                    <a:pt x="120777" y="188849"/>
                  </a:lnTo>
                  <a:cubicBezTo>
                    <a:pt x="108458" y="191262"/>
                    <a:pt x="102108" y="191897"/>
                    <a:pt x="95885" y="191897"/>
                  </a:cubicBezTo>
                  <a:lnTo>
                    <a:pt x="83312" y="191262"/>
                  </a:lnTo>
                  <a:cubicBezTo>
                    <a:pt x="70993" y="188849"/>
                    <a:pt x="64897" y="186944"/>
                    <a:pt x="59055" y="184531"/>
                  </a:cubicBezTo>
                  <a:lnTo>
                    <a:pt x="47752" y="179197"/>
                  </a:lnTo>
                  <a:cubicBezTo>
                    <a:pt x="37211" y="172212"/>
                    <a:pt x="32385" y="168148"/>
                    <a:pt x="27940" y="163703"/>
                  </a:cubicBezTo>
                  <a:lnTo>
                    <a:pt x="19558" y="154432"/>
                  </a:lnTo>
                  <a:cubicBezTo>
                    <a:pt x="12573" y="143891"/>
                    <a:pt x="9652" y="138430"/>
                    <a:pt x="7239" y="132588"/>
                  </a:cubicBezTo>
                  <a:lnTo>
                    <a:pt x="3048" y="120777"/>
                  </a:lnTo>
                  <a:cubicBezTo>
                    <a:pt x="635" y="108458"/>
                    <a:pt x="0" y="102108"/>
                    <a:pt x="0" y="95885"/>
                  </a:cubicBezTo>
                  <a:lnTo>
                    <a:pt x="635" y="83312"/>
                  </a:lnTo>
                  <a:cubicBezTo>
                    <a:pt x="3048" y="70993"/>
                    <a:pt x="4953" y="64897"/>
                    <a:pt x="7366" y="59055"/>
                  </a:cubicBezTo>
                  <a:lnTo>
                    <a:pt x="12700" y="47752"/>
                  </a:lnTo>
                  <a:cubicBezTo>
                    <a:pt x="19685" y="37211"/>
                    <a:pt x="23749" y="32385"/>
                    <a:pt x="28194" y="27940"/>
                  </a:cubicBezTo>
                  <a:lnTo>
                    <a:pt x="37465" y="19558"/>
                  </a:lnTo>
                  <a:cubicBezTo>
                    <a:pt x="48006" y="12573"/>
                    <a:pt x="53467" y="9652"/>
                    <a:pt x="59309" y="7239"/>
                  </a:cubicBezTo>
                  <a:lnTo>
                    <a:pt x="71120" y="3048"/>
                  </a:lnTo>
                  <a:cubicBezTo>
                    <a:pt x="83439" y="635"/>
                    <a:pt x="89789" y="0"/>
                    <a:pt x="96012" y="0"/>
                  </a:cubicBezTo>
                  <a:lnTo>
                    <a:pt x="108585" y="635"/>
                  </a:lnTo>
                  <a:cubicBezTo>
                    <a:pt x="120904" y="3048"/>
                    <a:pt x="127000" y="4953"/>
                    <a:pt x="132842" y="7366"/>
                  </a:cubicBezTo>
                  <a:lnTo>
                    <a:pt x="144145" y="12700"/>
                  </a:lnTo>
                  <a:cubicBezTo>
                    <a:pt x="154686" y="19685"/>
                    <a:pt x="159512" y="23749"/>
                    <a:pt x="163957" y="28194"/>
                  </a:cubicBezTo>
                  <a:lnTo>
                    <a:pt x="172339" y="37465"/>
                  </a:lnTo>
                  <a:cubicBezTo>
                    <a:pt x="179324" y="48006"/>
                    <a:pt x="182245" y="53467"/>
                    <a:pt x="184658" y="59309"/>
                  </a:cubicBezTo>
                  <a:lnTo>
                    <a:pt x="188849" y="71120"/>
                  </a:lnTo>
                  <a:cubicBezTo>
                    <a:pt x="191262" y="83439"/>
                    <a:pt x="191897" y="89789"/>
                    <a:pt x="191897" y="96012"/>
                  </a:cubicBezTo>
                  <a:close/>
                </a:path>
              </a:pathLst>
            </a:custGeom>
            <a:solidFill>
              <a:srgbClr val="FFFFFF"/>
            </a:solidFill>
          </p:spPr>
        </p:sp>
        <p:sp>
          <p:nvSpPr>
            <p:cNvPr id="11" name="Freeform 11"/>
            <p:cNvSpPr/>
            <p:nvPr/>
          </p:nvSpPr>
          <p:spPr>
            <a:xfrm>
              <a:off x="288798" y="63500"/>
              <a:ext cx="191897" cy="191897"/>
            </a:xfrm>
            <a:custGeom>
              <a:avLst/>
              <a:gdLst/>
              <a:ahLst/>
              <a:cxnLst/>
              <a:rect l="l" t="t" r="r" b="b"/>
              <a:pathLst>
                <a:path w="191897" h="191897">
                  <a:moveTo>
                    <a:pt x="191897" y="96012"/>
                  </a:moveTo>
                  <a:lnTo>
                    <a:pt x="191262" y="108585"/>
                  </a:lnTo>
                  <a:cubicBezTo>
                    <a:pt x="188849" y="120904"/>
                    <a:pt x="186944" y="127000"/>
                    <a:pt x="184531" y="132842"/>
                  </a:cubicBezTo>
                  <a:lnTo>
                    <a:pt x="179197" y="144145"/>
                  </a:lnTo>
                  <a:cubicBezTo>
                    <a:pt x="172212" y="154686"/>
                    <a:pt x="168148" y="159512"/>
                    <a:pt x="163703" y="163957"/>
                  </a:cubicBezTo>
                  <a:lnTo>
                    <a:pt x="154432" y="172339"/>
                  </a:lnTo>
                  <a:cubicBezTo>
                    <a:pt x="143891" y="179324"/>
                    <a:pt x="138430" y="182245"/>
                    <a:pt x="132588" y="184658"/>
                  </a:cubicBezTo>
                  <a:lnTo>
                    <a:pt x="120777" y="188849"/>
                  </a:lnTo>
                  <a:cubicBezTo>
                    <a:pt x="108458" y="191262"/>
                    <a:pt x="102108" y="191897"/>
                    <a:pt x="95885" y="191897"/>
                  </a:cubicBezTo>
                  <a:lnTo>
                    <a:pt x="83312" y="191262"/>
                  </a:lnTo>
                  <a:cubicBezTo>
                    <a:pt x="70993" y="188849"/>
                    <a:pt x="64897" y="186944"/>
                    <a:pt x="59055" y="184531"/>
                  </a:cubicBezTo>
                  <a:lnTo>
                    <a:pt x="47752" y="179197"/>
                  </a:lnTo>
                  <a:cubicBezTo>
                    <a:pt x="37211" y="172212"/>
                    <a:pt x="32385" y="168148"/>
                    <a:pt x="27940" y="163703"/>
                  </a:cubicBezTo>
                  <a:lnTo>
                    <a:pt x="19558" y="154432"/>
                  </a:lnTo>
                  <a:cubicBezTo>
                    <a:pt x="12573" y="143891"/>
                    <a:pt x="9652" y="138430"/>
                    <a:pt x="7239" y="132588"/>
                  </a:cubicBezTo>
                  <a:lnTo>
                    <a:pt x="3048" y="120777"/>
                  </a:lnTo>
                  <a:cubicBezTo>
                    <a:pt x="635" y="108458"/>
                    <a:pt x="0" y="102108"/>
                    <a:pt x="0" y="95885"/>
                  </a:cubicBezTo>
                  <a:lnTo>
                    <a:pt x="635" y="83312"/>
                  </a:lnTo>
                  <a:cubicBezTo>
                    <a:pt x="3048" y="70993"/>
                    <a:pt x="4953" y="64897"/>
                    <a:pt x="7366" y="59055"/>
                  </a:cubicBezTo>
                  <a:lnTo>
                    <a:pt x="12700" y="47752"/>
                  </a:lnTo>
                  <a:cubicBezTo>
                    <a:pt x="19685" y="37211"/>
                    <a:pt x="23749" y="32385"/>
                    <a:pt x="28194" y="27940"/>
                  </a:cubicBezTo>
                  <a:lnTo>
                    <a:pt x="37465" y="19558"/>
                  </a:lnTo>
                  <a:cubicBezTo>
                    <a:pt x="48006" y="12573"/>
                    <a:pt x="53467" y="9652"/>
                    <a:pt x="59309" y="7239"/>
                  </a:cubicBezTo>
                  <a:lnTo>
                    <a:pt x="71120" y="3048"/>
                  </a:lnTo>
                  <a:cubicBezTo>
                    <a:pt x="83312" y="635"/>
                    <a:pt x="89535" y="0"/>
                    <a:pt x="95885" y="0"/>
                  </a:cubicBezTo>
                  <a:lnTo>
                    <a:pt x="108458" y="635"/>
                  </a:lnTo>
                  <a:cubicBezTo>
                    <a:pt x="120777" y="3048"/>
                    <a:pt x="126873" y="4953"/>
                    <a:pt x="132715" y="7366"/>
                  </a:cubicBezTo>
                  <a:lnTo>
                    <a:pt x="144018" y="12700"/>
                  </a:lnTo>
                  <a:cubicBezTo>
                    <a:pt x="154559" y="19685"/>
                    <a:pt x="159385" y="23749"/>
                    <a:pt x="163830" y="28194"/>
                  </a:cubicBezTo>
                  <a:lnTo>
                    <a:pt x="172212" y="37465"/>
                  </a:lnTo>
                  <a:cubicBezTo>
                    <a:pt x="179197" y="48006"/>
                    <a:pt x="182118" y="53467"/>
                    <a:pt x="184531" y="59309"/>
                  </a:cubicBezTo>
                  <a:lnTo>
                    <a:pt x="188722" y="71120"/>
                  </a:lnTo>
                  <a:cubicBezTo>
                    <a:pt x="191135" y="83439"/>
                    <a:pt x="191770" y="89789"/>
                    <a:pt x="191770" y="96012"/>
                  </a:cubicBezTo>
                  <a:close/>
                </a:path>
              </a:pathLst>
            </a:custGeom>
            <a:solidFill>
              <a:srgbClr val="FFFFFF"/>
            </a:solidFill>
          </p:spPr>
        </p:sp>
      </p:grpSp>
      <p:grpSp>
        <p:nvGrpSpPr>
          <p:cNvPr id="12" name="Group 12"/>
          <p:cNvGrpSpPr>
            <a:grpSpLocks noChangeAspect="1"/>
          </p:cNvGrpSpPr>
          <p:nvPr/>
        </p:nvGrpSpPr>
        <p:grpSpPr>
          <a:xfrm>
            <a:off x="1753486" y="3044781"/>
            <a:ext cx="855659" cy="855659"/>
            <a:chOff x="0" y="0"/>
            <a:chExt cx="855662" cy="855662"/>
          </a:xfrm>
        </p:grpSpPr>
        <p:sp>
          <p:nvSpPr>
            <p:cNvPr id="13" name="Freeform 13"/>
            <p:cNvSpPr/>
            <p:nvPr/>
          </p:nvSpPr>
          <p:spPr>
            <a:xfrm>
              <a:off x="63500" y="63500"/>
              <a:ext cx="728726" cy="728726"/>
            </a:xfrm>
            <a:custGeom>
              <a:avLst/>
              <a:gdLst/>
              <a:ahLst/>
              <a:cxnLst/>
              <a:rect l="l" t="t" r="r" b="b"/>
              <a:pathLst>
                <a:path w="728726" h="728726">
                  <a:moveTo>
                    <a:pt x="64262" y="0"/>
                  </a:moveTo>
                  <a:lnTo>
                    <a:pt x="0" y="0"/>
                  </a:lnTo>
                  <a:lnTo>
                    <a:pt x="0" y="728726"/>
                  </a:lnTo>
                  <a:lnTo>
                    <a:pt x="728726" y="728726"/>
                  </a:lnTo>
                  <a:lnTo>
                    <a:pt x="728726" y="664337"/>
                  </a:lnTo>
                  <a:lnTo>
                    <a:pt x="64262" y="664337"/>
                  </a:lnTo>
                  <a:lnTo>
                    <a:pt x="64262" y="0"/>
                  </a:lnTo>
                  <a:close/>
                </a:path>
              </a:pathLst>
            </a:custGeom>
            <a:solidFill>
              <a:srgbClr val="FFFFFF"/>
            </a:solidFill>
          </p:spPr>
        </p:sp>
        <p:sp>
          <p:nvSpPr>
            <p:cNvPr id="14" name="Freeform 14"/>
            <p:cNvSpPr/>
            <p:nvPr/>
          </p:nvSpPr>
          <p:spPr>
            <a:xfrm>
              <a:off x="192151" y="288544"/>
              <a:ext cx="117856" cy="375031"/>
            </a:xfrm>
            <a:custGeom>
              <a:avLst/>
              <a:gdLst/>
              <a:ahLst/>
              <a:cxnLst/>
              <a:rect l="l" t="t" r="r" b="b"/>
              <a:pathLst>
                <a:path w="117856" h="375031">
                  <a:moveTo>
                    <a:pt x="0" y="0"/>
                  </a:moveTo>
                  <a:lnTo>
                    <a:pt x="117856" y="0"/>
                  </a:lnTo>
                  <a:lnTo>
                    <a:pt x="117856" y="375031"/>
                  </a:lnTo>
                  <a:lnTo>
                    <a:pt x="0" y="375031"/>
                  </a:lnTo>
                  <a:close/>
                </a:path>
              </a:pathLst>
            </a:custGeom>
            <a:solidFill>
              <a:srgbClr val="FFFFFF"/>
            </a:solidFill>
          </p:spPr>
        </p:sp>
        <p:sp>
          <p:nvSpPr>
            <p:cNvPr id="15" name="Freeform 15"/>
            <p:cNvSpPr/>
            <p:nvPr/>
          </p:nvSpPr>
          <p:spPr>
            <a:xfrm>
              <a:off x="352806" y="63500"/>
              <a:ext cx="117856" cy="600075"/>
            </a:xfrm>
            <a:custGeom>
              <a:avLst/>
              <a:gdLst/>
              <a:ahLst/>
              <a:cxnLst/>
              <a:rect l="l" t="t" r="r" b="b"/>
              <a:pathLst>
                <a:path w="117856" h="600075">
                  <a:moveTo>
                    <a:pt x="0" y="0"/>
                  </a:moveTo>
                  <a:lnTo>
                    <a:pt x="117856" y="0"/>
                  </a:lnTo>
                  <a:lnTo>
                    <a:pt x="117856" y="600075"/>
                  </a:lnTo>
                  <a:lnTo>
                    <a:pt x="0" y="600075"/>
                  </a:lnTo>
                  <a:close/>
                </a:path>
              </a:pathLst>
            </a:custGeom>
            <a:solidFill>
              <a:srgbClr val="FFFFFF"/>
            </a:solidFill>
          </p:spPr>
        </p:sp>
        <p:sp>
          <p:nvSpPr>
            <p:cNvPr id="16" name="Freeform 16"/>
            <p:cNvSpPr/>
            <p:nvPr/>
          </p:nvSpPr>
          <p:spPr>
            <a:xfrm>
              <a:off x="513588" y="288544"/>
              <a:ext cx="117856" cy="375031"/>
            </a:xfrm>
            <a:custGeom>
              <a:avLst/>
              <a:gdLst/>
              <a:ahLst/>
              <a:cxnLst/>
              <a:rect l="l" t="t" r="r" b="b"/>
              <a:pathLst>
                <a:path w="117856" h="375031">
                  <a:moveTo>
                    <a:pt x="0" y="0"/>
                  </a:moveTo>
                  <a:lnTo>
                    <a:pt x="117856" y="0"/>
                  </a:lnTo>
                  <a:lnTo>
                    <a:pt x="117856" y="375031"/>
                  </a:lnTo>
                  <a:lnTo>
                    <a:pt x="0" y="375031"/>
                  </a:lnTo>
                  <a:close/>
                </a:path>
              </a:pathLst>
            </a:custGeom>
            <a:solidFill>
              <a:srgbClr val="FFFFFF"/>
            </a:solidFill>
          </p:spPr>
        </p:sp>
        <p:sp>
          <p:nvSpPr>
            <p:cNvPr id="17" name="Freeform 17"/>
            <p:cNvSpPr/>
            <p:nvPr/>
          </p:nvSpPr>
          <p:spPr>
            <a:xfrm>
              <a:off x="674243" y="470662"/>
              <a:ext cx="117856" cy="192913"/>
            </a:xfrm>
            <a:custGeom>
              <a:avLst/>
              <a:gdLst/>
              <a:ahLst/>
              <a:cxnLst/>
              <a:rect l="l" t="t" r="r" b="b"/>
              <a:pathLst>
                <a:path w="117856" h="192913">
                  <a:moveTo>
                    <a:pt x="0" y="0"/>
                  </a:moveTo>
                  <a:lnTo>
                    <a:pt x="117856" y="0"/>
                  </a:lnTo>
                  <a:lnTo>
                    <a:pt x="117856" y="192913"/>
                  </a:lnTo>
                  <a:lnTo>
                    <a:pt x="0" y="192913"/>
                  </a:lnTo>
                  <a:close/>
                </a:path>
              </a:pathLst>
            </a:custGeom>
            <a:solidFill>
              <a:srgbClr val="FFFFFF"/>
            </a:solidFill>
          </p:spPr>
        </p:sp>
      </p:grpSp>
      <p:grpSp>
        <p:nvGrpSpPr>
          <p:cNvPr id="18" name="Group 18"/>
          <p:cNvGrpSpPr>
            <a:grpSpLocks noChangeAspect="1"/>
          </p:cNvGrpSpPr>
          <p:nvPr/>
        </p:nvGrpSpPr>
        <p:grpSpPr>
          <a:xfrm>
            <a:off x="1715262" y="7885233"/>
            <a:ext cx="894531" cy="957863"/>
            <a:chOff x="0" y="0"/>
            <a:chExt cx="894537" cy="957859"/>
          </a:xfrm>
        </p:grpSpPr>
        <p:sp>
          <p:nvSpPr>
            <p:cNvPr id="19" name="Freeform 19"/>
            <p:cNvSpPr/>
            <p:nvPr/>
          </p:nvSpPr>
          <p:spPr>
            <a:xfrm>
              <a:off x="336677" y="336550"/>
              <a:ext cx="220472" cy="219202"/>
            </a:xfrm>
            <a:custGeom>
              <a:avLst/>
              <a:gdLst/>
              <a:ahLst/>
              <a:cxnLst/>
              <a:rect l="l" t="t" r="r" b="b"/>
              <a:pathLst>
                <a:path w="220472" h="219202">
                  <a:moveTo>
                    <a:pt x="189611" y="65405"/>
                  </a:moveTo>
                  <a:lnTo>
                    <a:pt x="197739" y="41148"/>
                  </a:lnTo>
                  <a:lnTo>
                    <a:pt x="179197" y="22606"/>
                  </a:lnTo>
                  <a:lnTo>
                    <a:pt x="154940" y="30734"/>
                  </a:lnTo>
                  <a:cubicBezTo>
                    <a:pt x="148590" y="27178"/>
                    <a:pt x="141859" y="24384"/>
                    <a:pt x="134874" y="22606"/>
                  </a:cubicBezTo>
                  <a:lnTo>
                    <a:pt x="123571" y="0"/>
                  </a:lnTo>
                  <a:lnTo>
                    <a:pt x="97790" y="0"/>
                  </a:lnTo>
                  <a:lnTo>
                    <a:pt x="86360" y="22733"/>
                  </a:lnTo>
                  <a:cubicBezTo>
                    <a:pt x="79375" y="24638"/>
                    <a:pt x="72644" y="27432"/>
                    <a:pt x="66294" y="30861"/>
                  </a:cubicBezTo>
                  <a:lnTo>
                    <a:pt x="42037" y="22733"/>
                  </a:lnTo>
                  <a:lnTo>
                    <a:pt x="23495" y="41275"/>
                  </a:lnTo>
                  <a:lnTo>
                    <a:pt x="31242" y="65532"/>
                  </a:lnTo>
                  <a:cubicBezTo>
                    <a:pt x="27559" y="71755"/>
                    <a:pt x="24765" y="78486"/>
                    <a:pt x="22733" y="85598"/>
                  </a:cubicBezTo>
                  <a:lnTo>
                    <a:pt x="0" y="96901"/>
                  </a:lnTo>
                  <a:lnTo>
                    <a:pt x="0" y="122301"/>
                  </a:lnTo>
                  <a:lnTo>
                    <a:pt x="22733" y="133731"/>
                  </a:lnTo>
                  <a:cubicBezTo>
                    <a:pt x="24638" y="140716"/>
                    <a:pt x="27305" y="147447"/>
                    <a:pt x="30861" y="153797"/>
                  </a:cubicBezTo>
                  <a:lnTo>
                    <a:pt x="22733" y="178054"/>
                  </a:lnTo>
                  <a:lnTo>
                    <a:pt x="42037" y="196596"/>
                  </a:lnTo>
                  <a:lnTo>
                    <a:pt x="66294" y="188341"/>
                  </a:lnTo>
                  <a:cubicBezTo>
                    <a:pt x="72644" y="191897"/>
                    <a:pt x="79375" y="194691"/>
                    <a:pt x="86360" y="196596"/>
                  </a:cubicBezTo>
                  <a:lnTo>
                    <a:pt x="97663" y="219202"/>
                  </a:lnTo>
                  <a:lnTo>
                    <a:pt x="123444" y="219202"/>
                  </a:lnTo>
                  <a:lnTo>
                    <a:pt x="134874" y="196977"/>
                  </a:lnTo>
                  <a:cubicBezTo>
                    <a:pt x="141732" y="195072"/>
                    <a:pt x="148336" y="192405"/>
                    <a:pt x="154559" y="188976"/>
                  </a:cubicBezTo>
                  <a:lnTo>
                    <a:pt x="178689" y="197231"/>
                  </a:lnTo>
                  <a:lnTo>
                    <a:pt x="197231" y="178689"/>
                  </a:lnTo>
                  <a:lnTo>
                    <a:pt x="189103" y="154559"/>
                  </a:lnTo>
                  <a:cubicBezTo>
                    <a:pt x="192786" y="148209"/>
                    <a:pt x="195707" y="141478"/>
                    <a:pt x="197866" y="134493"/>
                  </a:cubicBezTo>
                  <a:lnTo>
                    <a:pt x="220472" y="123190"/>
                  </a:lnTo>
                  <a:lnTo>
                    <a:pt x="220472" y="96901"/>
                  </a:lnTo>
                  <a:lnTo>
                    <a:pt x="197739" y="85471"/>
                  </a:lnTo>
                  <a:cubicBezTo>
                    <a:pt x="195961" y="78486"/>
                    <a:pt x="193167" y="71755"/>
                    <a:pt x="189611" y="65405"/>
                  </a:cubicBezTo>
                  <a:close/>
                  <a:moveTo>
                    <a:pt x="110744" y="148463"/>
                  </a:moveTo>
                  <a:cubicBezTo>
                    <a:pt x="89535" y="148463"/>
                    <a:pt x="72263" y="131191"/>
                    <a:pt x="72263" y="109982"/>
                  </a:cubicBezTo>
                  <a:cubicBezTo>
                    <a:pt x="72263" y="88773"/>
                    <a:pt x="89535" y="71501"/>
                    <a:pt x="110744" y="71501"/>
                  </a:cubicBezTo>
                  <a:cubicBezTo>
                    <a:pt x="131826" y="71755"/>
                    <a:pt x="148971" y="88900"/>
                    <a:pt x="149225" y="109982"/>
                  </a:cubicBezTo>
                  <a:cubicBezTo>
                    <a:pt x="149225" y="131191"/>
                    <a:pt x="131953" y="148463"/>
                    <a:pt x="110744" y="148463"/>
                  </a:cubicBezTo>
                  <a:close/>
                </a:path>
              </a:pathLst>
            </a:custGeom>
            <a:solidFill>
              <a:srgbClr val="FFFFFF"/>
            </a:solidFill>
          </p:spPr>
        </p:sp>
        <p:sp>
          <p:nvSpPr>
            <p:cNvPr id="20" name="Freeform 20"/>
            <p:cNvSpPr/>
            <p:nvPr/>
          </p:nvSpPr>
          <p:spPr>
            <a:xfrm>
              <a:off x="337312" y="744855"/>
              <a:ext cx="219710" cy="55626"/>
            </a:xfrm>
            <a:custGeom>
              <a:avLst/>
              <a:gdLst/>
              <a:ahLst/>
              <a:cxnLst/>
              <a:rect l="l" t="t" r="r" b="b"/>
              <a:pathLst>
                <a:path w="219710" h="55626">
                  <a:moveTo>
                    <a:pt x="192659" y="0"/>
                  </a:moveTo>
                  <a:lnTo>
                    <a:pt x="27051" y="0"/>
                  </a:lnTo>
                  <a:cubicBezTo>
                    <a:pt x="11684" y="889"/>
                    <a:pt x="0" y="14097"/>
                    <a:pt x="889" y="29464"/>
                  </a:cubicBezTo>
                  <a:cubicBezTo>
                    <a:pt x="1778" y="43561"/>
                    <a:pt x="12954" y="54737"/>
                    <a:pt x="27051" y="55626"/>
                  </a:cubicBezTo>
                  <a:lnTo>
                    <a:pt x="192659" y="55626"/>
                  </a:lnTo>
                  <a:cubicBezTo>
                    <a:pt x="208026" y="54737"/>
                    <a:pt x="219710" y="41529"/>
                    <a:pt x="218821" y="26162"/>
                  </a:cubicBezTo>
                  <a:cubicBezTo>
                    <a:pt x="217932" y="12065"/>
                    <a:pt x="206756" y="889"/>
                    <a:pt x="192659" y="0"/>
                  </a:cubicBezTo>
                  <a:close/>
                </a:path>
              </a:pathLst>
            </a:custGeom>
            <a:solidFill>
              <a:srgbClr val="FFFFFF"/>
            </a:solidFill>
          </p:spPr>
        </p:sp>
        <p:sp>
          <p:nvSpPr>
            <p:cNvPr id="21" name="Freeform 21"/>
            <p:cNvSpPr/>
            <p:nvPr/>
          </p:nvSpPr>
          <p:spPr>
            <a:xfrm>
              <a:off x="387096" y="838835"/>
              <a:ext cx="120142" cy="55499"/>
            </a:xfrm>
            <a:custGeom>
              <a:avLst/>
              <a:gdLst/>
              <a:ahLst/>
              <a:cxnLst/>
              <a:rect l="l" t="t" r="r" b="b"/>
              <a:pathLst>
                <a:path w="120142" h="55499">
                  <a:moveTo>
                    <a:pt x="60071" y="55499"/>
                  </a:moveTo>
                  <a:cubicBezTo>
                    <a:pt x="91440" y="55499"/>
                    <a:pt x="117602" y="31242"/>
                    <a:pt x="120142" y="0"/>
                  </a:cubicBezTo>
                  <a:lnTo>
                    <a:pt x="0" y="0"/>
                  </a:lnTo>
                  <a:cubicBezTo>
                    <a:pt x="2540" y="31369"/>
                    <a:pt x="28702" y="55499"/>
                    <a:pt x="60198" y="55499"/>
                  </a:cubicBezTo>
                  <a:close/>
                </a:path>
              </a:pathLst>
            </a:custGeom>
            <a:solidFill>
              <a:srgbClr val="FFFFFF"/>
            </a:solidFill>
          </p:spPr>
        </p:sp>
        <p:sp>
          <p:nvSpPr>
            <p:cNvPr id="22" name="Freeform 22"/>
            <p:cNvSpPr/>
            <p:nvPr/>
          </p:nvSpPr>
          <p:spPr>
            <a:xfrm>
              <a:off x="206248" y="207137"/>
              <a:ext cx="481330" cy="499364"/>
            </a:xfrm>
            <a:custGeom>
              <a:avLst/>
              <a:gdLst/>
              <a:ahLst/>
              <a:cxnLst/>
              <a:rect l="l" t="t" r="r" b="b"/>
              <a:pathLst>
                <a:path w="481330" h="499364">
                  <a:moveTo>
                    <a:pt x="481330" y="245872"/>
                  </a:moveTo>
                  <a:lnTo>
                    <a:pt x="481330" y="237617"/>
                  </a:lnTo>
                  <a:cubicBezTo>
                    <a:pt x="478917" y="106299"/>
                    <a:pt x="372110" y="762"/>
                    <a:pt x="240665" y="0"/>
                  </a:cubicBezTo>
                  <a:cubicBezTo>
                    <a:pt x="109220" y="762"/>
                    <a:pt x="2540" y="106299"/>
                    <a:pt x="0" y="237617"/>
                  </a:cubicBezTo>
                  <a:lnTo>
                    <a:pt x="0" y="245872"/>
                  </a:lnTo>
                  <a:cubicBezTo>
                    <a:pt x="889" y="274320"/>
                    <a:pt x="6477" y="302514"/>
                    <a:pt x="16764" y="329184"/>
                  </a:cubicBezTo>
                  <a:cubicBezTo>
                    <a:pt x="26543" y="354330"/>
                    <a:pt x="40640" y="377444"/>
                    <a:pt x="58547" y="397637"/>
                  </a:cubicBezTo>
                  <a:cubicBezTo>
                    <a:pt x="80645" y="421640"/>
                    <a:pt x="104648" y="468249"/>
                    <a:pt x="114808" y="489077"/>
                  </a:cubicBezTo>
                  <a:lnTo>
                    <a:pt x="124333" y="499364"/>
                  </a:lnTo>
                  <a:lnTo>
                    <a:pt x="349758" y="499364"/>
                  </a:lnTo>
                  <a:cubicBezTo>
                    <a:pt x="356743" y="499364"/>
                    <a:pt x="363220" y="495427"/>
                    <a:pt x="366268" y="489204"/>
                  </a:cubicBezTo>
                  <a:cubicBezTo>
                    <a:pt x="376428" y="468376"/>
                    <a:pt x="400558" y="421894"/>
                    <a:pt x="422529" y="397764"/>
                  </a:cubicBezTo>
                  <a:cubicBezTo>
                    <a:pt x="440436" y="377571"/>
                    <a:pt x="454533" y="354457"/>
                    <a:pt x="464312" y="329311"/>
                  </a:cubicBezTo>
                  <a:cubicBezTo>
                    <a:pt x="474472" y="302641"/>
                    <a:pt x="480187" y="274574"/>
                    <a:pt x="481076" y="245999"/>
                  </a:cubicBezTo>
                  <a:close/>
                  <a:moveTo>
                    <a:pt x="425831" y="244983"/>
                  </a:moveTo>
                  <a:cubicBezTo>
                    <a:pt x="425196" y="267081"/>
                    <a:pt x="420878" y="288925"/>
                    <a:pt x="413004" y="309626"/>
                  </a:cubicBezTo>
                  <a:cubicBezTo>
                    <a:pt x="405638" y="328295"/>
                    <a:pt x="395097" y="345440"/>
                    <a:pt x="381762" y="360426"/>
                  </a:cubicBezTo>
                  <a:cubicBezTo>
                    <a:pt x="360426" y="385826"/>
                    <a:pt x="342138" y="413639"/>
                    <a:pt x="327152" y="443357"/>
                  </a:cubicBezTo>
                  <a:lnTo>
                    <a:pt x="154051" y="443357"/>
                  </a:lnTo>
                  <a:cubicBezTo>
                    <a:pt x="139319" y="413639"/>
                    <a:pt x="121158" y="385699"/>
                    <a:pt x="99949" y="360045"/>
                  </a:cubicBezTo>
                  <a:cubicBezTo>
                    <a:pt x="86614" y="345059"/>
                    <a:pt x="76073" y="327914"/>
                    <a:pt x="68707" y="309245"/>
                  </a:cubicBezTo>
                  <a:cubicBezTo>
                    <a:pt x="60706" y="288544"/>
                    <a:pt x="56261" y="266700"/>
                    <a:pt x="55372" y="244602"/>
                  </a:cubicBezTo>
                  <a:lnTo>
                    <a:pt x="55372" y="237617"/>
                  </a:lnTo>
                  <a:cubicBezTo>
                    <a:pt x="57150" y="136525"/>
                    <a:pt x="139192" y="55372"/>
                    <a:pt x="240284" y="54737"/>
                  </a:cubicBezTo>
                  <a:cubicBezTo>
                    <a:pt x="341376" y="55372"/>
                    <a:pt x="423418" y="136525"/>
                    <a:pt x="425196" y="237617"/>
                  </a:cubicBezTo>
                  <a:lnTo>
                    <a:pt x="425831" y="244856"/>
                  </a:lnTo>
                  <a:close/>
                </a:path>
              </a:pathLst>
            </a:custGeom>
            <a:solidFill>
              <a:srgbClr val="FFFFFF"/>
            </a:solidFill>
          </p:spPr>
        </p:sp>
        <p:sp>
          <p:nvSpPr>
            <p:cNvPr id="23" name="Freeform 23"/>
            <p:cNvSpPr/>
            <p:nvPr/>
          </p:nvSpPr>
          <p:spPr>
            <a:xfrm>
              <a:off x="429768" y="63500"/>
              <a:ext cx="38608" cy="105918"/>
            </a:xfrm>
            <a:custGeom>
              <a:avLst/>
              <a:gdLst/>
              <a:ahLst/>
              <a:cxnLst/>
              <a:rect l="l" t="t" r="r" b="b"/>
              <a:pathLst>
                <a:path w="38608" h="105918">
                  <a:moveTo>
                    <a:pt x="19304" y="105918"/>
                  </a:moveTo>
                  <a:cubicBezTo>
                    <a:pt x="29972" y="105918"/>
                    <a:pt x="38608" y="97282"/>
                    <a:pt x="38608" y="86614"/>
                  </a:cubicBezTo>
                  <a:lnTo>
                    <a:pt x="38608" y="19304"/>
                  </a:lnTo>
                  <a:cubicBezTo>
                    <a:pt x="38608" y="8636"/>
                    <a:pt x="29972" y="0"/>
                    <a:pt x="19304" y="0"/>
                  </a:cubicBezTo>
                  <a:cubicBezTo>
                    <a:pt x="8636" y="0"/>
                    <a:pt x="0" y="8636"/>
                    <a:pt x="0" y="19304"/>
                  </a:cubicBezTo>
                  <a:lnTo>
                    <a:pt x="0" y="86614"/>
                  </a:lnTo>
                  <a:cubicBezTo>
                    <a:pt x="0" y="97282"/>
                    <a:pt x="8636" y="105918"/>
                    <a:pt x="19304" y="105918"/>
                  </a:cubicBezTo>
                  <a:close/>
                </a:path>
              </a:pathLst>
            </a:custGeom>
            <a:solidFill>
              <a:srgbClr val="FFFFFF"/>
            </a:solidFill>
          </p:spPr>
        </p:sp>
        <p:sp>
          <p:nvSpPr>
            <p:cNvPr id="24" name="Freeform 24"/>
            <p:cNvSpPr/>
            <p:nvPr/>
          </p:nvSpPr>
          <p:spPr>
            <a:xfrm>
              <a:off x="166497" y="171831"/>
              <a:ext cx="88900" cy="89662"/>
            </a:xfrm>
            <a:custGeom>
              <a:avLst/>
              <a:gdLst/>
              <a:ahLst/>
              <a:cxnLst/>
              <a:rect l="l" t="t" r="r" b="b"/>
              <a:pathLst>
                <a:path w="88900" h="89662">
                  <a:moveTo>
                    <a:pt x="54229" y="82169"/>
                  </a:moveTo>
                  <a:cubicBezTo>
                    <a:pt x="61722" y="89662"/>
                    <a:pt x="73914" y="89662"/>
                    <a:pt x="81407" y="82169"/>
                  </a:cubicBezTo>
                  <a:cubicBezTo>
                    <a:pt x="88900" y="74676"/>
                    <a:pt x="88900" y="62484"/>
                    <a:pt x="81407" y="54991"/>
                  </a:cubicBezTo>
                  <a:lnTo>
                    <a:pt x="33782" y="7112"/>
                  </a:lnTo>
                  <a:cubicBezTo>
                    <a:pt x="25908" y="0"/>
                    <a:pt x="13716" y="635"/>
                    <a:pt x="6604" y="8509"/>
                  </a:cubicBezTo>
                  <a:cubicBezTo>
                    <a:pt x="0" y="15875"/>
                    <a:pt x="0" y="27051"/>
                    <a:pt x="6604" y="34417"/>
                  </a:cubicBezTo>
                  <a:lnTo>
                    <a:pt x="54229" y="82169"/>
                  </a:lnTo>
                  <a:close/>
                </a:path>
              </a:pathLst>
            </a:custGeom>
            <a:solidFill>
              <a:srgbClr val="FFFFFF"/>
            </a:solidFill>
          </p:spPr>
        </p:sp>
        <p:sp>
          <p:nvSpPr>
            <p:cNvPr id="25" name="Freeform 25"/>
            <p:cNvSpPr/>
            <p:nvPr/>
          </p:nvSpPr>
          <p:spPr>
            <a:xfrm>
              <a:off x="642620" y="177800"/>
              <a:ext cx="89027" cy="85725"/>
            </a:xfrm>
            <a:custGeom>
              <a:avLst/>
              <a:gdLst/>
              <a:ahLst/>
              <a:cxnLst/>
              <a:rect l="l" t="t" r="r" b="b"/>
              <a:pathLst>
                <a:path w="89027" h="85725">
                  <a:moveTo>
                    <a:pt x="21590" y="85471"/>
                  </a:moveTo>
                  <a:lnTo>
                    <a:pt x="31623" y="83439"/>
                  </a:lnTo>
                  <a:lnTo>
                    <a:pt x="82804" y="31623"/>
                  </a:lnTo>
                  <a:cubicBezTo>
                    <a:pt x="89027" y="22987"/>
                    <a:pt x="86995" y="10922"/>
                    <a:pt x="78359" y="4699"/>
                  </a:cubicBezTo>
                  <a:lnTo>
                    <a:pt x="62357" y="0"/>
                  </a:lnTo>
                  <a:lnTo>
                    <a:pt x="7493" y="53086"/>
                  </a:lnTo>
                  <a:cubicBezTo>
                    <a:pt x="0" y="60579"/>
                    <a:pt x="0" y="72771"/>
                    <a:pt x="7493" y="80264"/>
                  </a:cubicBezTo>
                  <a:lnTo>
                    <a:pt x="16383" y="85725"/>
                  </a:lnTo>
                  <a:close/>
                </a:path>
              </a:pathLst>
            </a:custGeom>
            <a:solidFill>
              <a:srgbClr val="FFFFFF"/>
            </a:solidFill>
          </p:spPr>
        </p:sp>
        <p:sp>
          <p:nvSpPr>
            <p:cNvPr id="26" name="Freeform 26"/>
            <p:cNvSpPr/>
            <p:nvPr/>
          </p:nvSpPr>
          <p:spPr>
            <a:xfrm>
              <a:off x="63500" y="424434"/>
              <a:ext cx="105918" cy="38608"/>
            </a:xfrm>
            <a:custGeom>
              <a:avLst/>
              <a:gdLst/>
              <a:ahLst/>
              <a:cxnLst/>
              <a:rect l="l" t="t" r="r" b="b"/>
              <a:pathLst>
                <a:path w="105918" h="38608">
                  <a:moveTo>
                    <a:pt x="86614" y="0"/>
                  </a:moveTo>
                  <a:lnTo>
                    <a:pt x="19304" y="0"/>
                  </a:lnTo>
                  <a:cubicBezTo>
                    <a:pt x="8636" y="0"/>
                    <a:pt x="0" y="8636"/>
                    <a:pt x="0" y="19304"/>
                  </a:cubicBezTo>
                  <a:cubicBezTo>
                    <a:pt x="0" y="29972"/>
                    <a:pt x="8636" y="38608"/>
                    <a:pt x="19304" y="38608"/>
                  </a:cubicBezTo>
                  <a:lnTo>
                    <a:pt x="86614" y="38608"/>
                  </a:lnTo>
                  <a:cubicBezTo>
                    <a:pt x="97282" y="38608"/>
                    <a:pt x="105918" y="29972"/>
                    <a:pt x="105918" y="19304"/>
                  </a:cubicBezTo>
                  <a:cubicBezTo>
                    <a:pt x="105918" y="8636"/>
                    <a:pt x="97282" y="0"/>
                    <a:pt x="86614" y="0"/>
                  </a:cubicBezTo>
                  <a:close/>
                </a:path>
              </a:pathLst>
            </a:custGeom>
            <a:solidFill>
              <a:srgbClr val="FFFFFF"/>
            </a:solidFill>
          </p:spPr>
        </p:sp>
        <p:sp>
          <p:nvSpPr>
            <p:cNvPr id="27" name="Freeform 27"/>
            <p:cNvSpPr/>
            <p:nvPr/>
          </p:nvSpPr>
          <p:spPr>
            <a:xfrm>
              <a:off x="164084" y="626491"/>
              <a:ext cx="90551" cy="90551"/>
            </a:xfrm>
            <a:custGeom>
              <a:avLst/>
              <a:gdLst/>
              <a:ahLst/>
              <a:cxnLst/>
              <a:rect l="l" t="t" r="r" b="b"/>
              <a:pathLst>
                <a:path w="90551" h="90551">
                  <a:moveTo>
                    <a:pt x="56642" y="6223"/>
                  </a:moveTo>
                  <a:lnTo>
                    <a:pt x="9017" y="54356"/>
                  </a:lnTo>
                  <a:cubicBezTo>
                    <a:pt x="889" y="61214"/>
                    <a:pt x="0" y="73406"/>
                    <a:pt x="6858" y="81534"/>
                  </a:cubicBezTo>
                  <a:cubicBezTo>
                    <a:pt x="13716" y="89662"/>
                    <a:pt x="25908" y="90551"/>
                    <a:pt x="34036" y="83693"/>
                  </a:cubicBezTo>
                  <a:lnTo>
                    <a:pt x="35433" y="82296"/>
                  </a:lnTo>
                  <a:lnTo>
                    <a:pt x="83693" y="33401"/>
                  </a:lnTo>
                  <a:cubicBezTo>
                    <a:pt x="90551" y="25273"/>
                    <a:pt x="89662" y="13208"/>
                    <a:pt x="81534" y="6223"/>
                  </a:cubicBezTo>
                  <a:lnTo>
                    <a:pt x="63754" y="0"/>
                  </a:lnTo>
                  <a:close/>
                </a:path>
              </a:pathLst>
            </a:custGeom>
            <a:solidFill>
              <a:srgbClr val="FFFFFF"/>
            </a:solidFill>
          </p:spPr>
        </p:sp>
        <p:sp>
          <p:nvSpPr>
            <p:cNvPr id="28" name="Freeform 28"/>
            <p:cNvSpPr/>
            <p:nvPr/>
          </p:nvSpPr>
          <p:spPr>
            <a:xfrm>
              <a:off x="642112" y="620522"/>
              <a:ext cx="92964" cy="92964"/>
            </a:xfrm>
            <a:custGeom>
              <a:avLst/>
              <a:gdLst/>
              <a:ahLst/>
              <a:cxnLst/>
              <a:rect l="l" t="t" r="r" b="b"/>
              <a:pathLst>
                <a:path w="92964" h="92964">
                  <a:moveTo>
                    <a:pt x="35687" y="8509"/>
                  </a:moveTo>
                  <a:cubicBezTo>
                    <a:pt x="28575" y="635"/>
                    <a:pt x="16383" y="0"/>
                    <a:pt x="8509" y="7112"/>
                  </a:cubicBezTo>
                  <a:cubicBezTo>
                    <a:pt x="635" y="14224"/>
                    <a:pt x="0" y="26416"/>
                    <a:pt x="7112" y="34290"/>
                  </a:cubicBezTo>
                  <a:lnTo>
                    <a:pt x="8001" y="35179"/>
                  </a:lnTo>
                  <a:lnTo>
                    <a:pt x="56642" y="83693"/>
                  </a:lnTo>
                  <a:cubicBezTo>
                    <a:pt x="63500" y="91821"/>
                    <a:pt x="75565" y="92964"/>
                    <a:pt x="83693" y="86106"/>
                  </a:cubicBezTo>
                  <a:cubicBezTo>
                    <a:pt x="91821" y="79248"/>
                    <a:pt x="92964" y="67183"/>
                    <a:pt x="86106" y="59055"/>
                  </a:cubicBezTo>
                  <a:lnTo>
                    <a:pt x="84201" y="56896"/>
                  </a:lnTo>
                  <a:lnTo>
                    <a:pt x="35687" y="8382"/>
                  </a:lnTo>
                  <a:close/>
                </a:path>
              </a:pathLst>
            </a:custGeom>
            <a:solidFill>
              <a:srgbClr val="FFFFFF"/>
            </a:solidFill>
          </p:spPr>
        </p:sp>
        <p:sp>
          <p:nvSpPr>
            <p:cNvPr id="29" name="Freeform 29"/>
            <p:cNvSpPr/>
            <p:nvPr/>
          </p:nvSpPr>
          <p:spPr>
            <a:xfrm>
              <a:off x="725170" y="423672"/>
              <a:ext cx="105918" cy="38608"/>
            </a:xfrm>
            <a:custGeom>
              <a:avLst/>
              <a:gdLst/>
              <a:ahLst/>
              <a:cxnLst/>
              <a:rect l="l" t="t" r="r" b="b"/>
              <a:pathLst>
                <a:path w="105918" h="38608">
                  <a:moveTo>
                    <a:pt x="86614" y="0"/>
                  </a:moveTo>
                  <a:lnTo>
                    <a:pt x="19304" y="0"/>
                  </a:lnTo>
                  <a:cubicBezTo>
                    <a:pt x="8636" y="0"/>
                    <a:pt x="0" y="8636"/>
                    <a:pt x="0" y="19304"/>
                  </a:cubicBezTo>
                  <a:cubicBezTo>
                    <a:pt x="0" y="29972"/>
                    <a:pt x="8636" y="38608"/>
                    <a:pt x="19304" y="38608"/>
                  </a:cubicBezTo>
                  <a:lnTo>
                    <a:pt x="86614" y="38608"/>
                  </a:lnTo>
                  <a:cubicBezTo>
                    <a:pt x="97282" y="38608"/>
                    <a:pt x="105918" y="29972"/>
                    <a:pt x="105918" y="19304"/>
                  </a:cubicBezTo>
                  <a:cubicBezTo>
                    <a:pt x="105918" y="8636"/>
                    <a:pt x="97282" y="0"/>
                    <a:pt x="86614" y="0"/>
                  </a:cubicBezTo>
                  <a:close/>
                </a:path>
              </a:pathLst>
            </a:custGeom>
            <a:solidFill>
              <a:srgbClr val="FFFFFF"/>
            </a:solidFill>
          </p:spPr>
        </p:sp>
      </p:grpSp>
      <p:sp>
        <p:nvSpPr>
          <p:cNvPr id="30" name="Freeform 30"/>
          <p:cNvSpPr/>
          <p:nvPr/>
        </p:nvSpPr>
        <p:spPr>
          <a:xfrm>
            <a:off x="7443197" y="937393"/>
            <a:ext cx="10908306" cy="9413110"/>
          </a:xfrm>
          <a:custGeom>
            <a:avLst/>
            <a:gdLst/>
            <a:ahLst/>
            <a:cxnLst/>
            <a:rect l="l" t="t" r="r" b="b"/>
            <a:pathLst>
              <a:path w="10908306" h="9413110">
                <a:moveTo>
                  <a:pt x="0" y="0"/>
                </a:moveTo>
                <a:lnTo>
                  <a:pt x="10908306" y="0"/>
                </a:lnTo>
                <a:lnTo>
                  <a:pt x="10908306" y="9413110"/>
                </a:lnTo>
                <a:lnTo>
                  <a:pt x="0" y="9413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7467009" y="-14611"/>
            <a:ext cx="2902525" cy="891540"/>
          </a:xfrm>
          <a:prstGeom prst="rect">
            <a:avLst/>
          </a:prstGeom>
        </p:spPr>
        <p:txBody>
          <a:bodyPr lIns="0" tIns="0" rIns="0" bIns="0" rtlCol="0" anchor="t">
            <a:spAutoFit/>
          </a:bodyPr>
          <a:lstStyle/>
          <a:p>
            <a:pPr algn="l">
              <a:lnSpc>
                <a:spcPts val="6719"/>
              </a:lnSpc>
            </a:pPr>
            <a:r>
              <a:rPr lang="en-US" sz="4800">
                <a:solidFill>
                  <a:srgbClr val="89BFFF"/>
                </a:solidFill>
                <a:latin typeface="Arial Bold"/>
              </a:rPr>
              <a:t>Time plan</a:t>
            </a:r>
          </a:p>
        </p:txBody>
      </p:sp>
      <p:sp>
        <p:nvSpPr>
          <p:cNvPr id="32" name="TextBox 32"/>
          <p:cNvSpPr txBox="1"/>
          <p:nvPr/>
        </p:nvSpPr>
        <p:spPr>
          <a:xfrm>
            <a:off x="8295237" y="1318946"/>
            <a:ext cx="993457" cy="368227"/>
          </a:xfrm>
          <a:prstGeom prst="rect">
            <a:avLst/>
          </a:prstGeom>
        </p:spPr>
        <p:txBody>
          <a:bodyPr lIns="0" tIns="0" rIns="0" bIns="0" rtlCol="0" anchor="t">
            <a:spAutoFit/>
          </a:bodyPr>
          <a:lstStyle/>
          <a:p>
            <a:pPr algn="l">
              <a:lnSpc>
                <a:spcPts val="2799"/>
              </a:lnSpc>
            </a:pPr>
            <a:r>
              <a:rPr lang="en-US" sz="1999">
                <a:solidFill>
                  <a:srgbClr val="FFFFFF"/>
                </a:solidFill>
                <a:latin typeface="Arial Bold"/>
              </a:rPr>
              <a:t>2 weeks</a:t>
            </a:r>
          </a:p>
        </p:txBody>
      </p:sp>
      <p:sp>
        <p:nvSpPr>
          <p:cNvPr id="33" name="TextBox 33"/>
          <p:cNvSpPr txBox="1"/>
          <p:nvPr/>
        </p:nvSpPr>
        <p:spPr>
          <a:xfrm>
            <a:off x="8516750" y="6543151"/>
            <a:ext cx="816645" cy="659130"/>
          </a:xfrm>
          <a:prstGeom prst="rect">
            <a:avLst/>
          </a:prstGeom>
        </p:spPr>
        <p:txBody>
          <a:bodyPr lIns="0" tIns="0" rIns="0" bIns="0" rtlCol="0" anchor="t">
            <a:spAutoFit/>
          </a:bodyPr>
          <a:lstStyle/>
          <a:p>
            <a:pPr algn="ctr">
              <a:lnSpc>
                <a:spcPts val="2475"/>
              </a:lnSpc>
            </a:pPr>
            <a:r>
              <a:rPr lang="en-US" sz="2100">
                <a:solidFill>
                  <a:srgbClr val="FFFFFF"/>
                </a:solidFill>
                <a:latin typeface="Arial Bold"/>
              </a:rPr>
              <a:t>4 weeks</a:t>
            </a:r>
          </a:p>
        </p:txBody>
      </p:sp>
      <p:sp>
        <p:nvSpPr>
          <p:cNvPr id="34" name="TextBox 34"/>
          <p:cNvSpPr txBox="1"/>
          <p:nvPr/>
        </p:nvSpPr>
        <p:spPr>
          <a:xfrm>
            <a:off x="8559165" y="7959519"/>
            <a:ext cx="816645" cy="659130"/>
          </a:xfrm>
          <a:prstGeom prst="rect">
            <a:avLst/>
          </a:prstGeom>
        </p:spPr>
        <p:txBody>
          <a:bodyPr lIns="0" tIns="0" rIns="0" bIns="0" rtlCol="0" anchor="t">
            <a:spAutoFit/>
          </a:bodyPr>
          <a:lstStyle/>
          <a:p>
            <a:pPr algn="ctr">
              <a:lnSpc>
                <a:spcPts val="2475"/>
              </a:lnSpc>
            </a:pPr>
            <a:r>
              <a:rPr lang="en-US" sz="2100">
                <a:solidFill>
                  <a:srgbClr val="FFFFFF"/>
                </a:solidFill>
                <a:latin typeface="Arial Bold"/>
              </a:rPr>
              <a:t>4 weeks</a:t>
            </a:r>
          </a:p>
        </p:txBody>
      </p:sp>
      <p:sp>
        <p:nvSpPr>
          <p:cNvPr id="35" name="TextBox 35"/>
          <p:cNvSpPr txBox="1"/>
          <p:nvPr/>
        </p:nvSpPr>
        <p:spPr>
          <a:xfrm>
            <a:off x="8370351" y="2611526"/>
            <a:ext cx="1043530" cy="392430"/>
          </a:xfrm>
          <a:prstGeom prst="rect">
            <a:avLst/>
          </a:prstGeom>
        </p:spPr>
        <p:txBody>
          <a:bodyPr lIns="0" tIns="0" rIns="0" bIns="0" rtlCol="0" anchor="t">
            <a:spAutoFit/>
          </a:bodyPr>
          <a:lstStyle/>
          <a:p>
            <a:pPr algn="l">
              <a:lnSpc>
                <a:spcPts val="2940"/>
              </a:lnSpc>
            </a:pPr>
            <a:r>
              <a:rPr lang="en-US" sz="2100">
                <a:solidFill>
                  <a:srgbClr val="FFFFFF"/>
                </a:solidFill>
                <a:latin typeface="Arial Bold"/>
              </a:rPr>
              <a:t>2 weeks</a:t>
            </a:r>
          </a:p>
        </p:txBody>
      </p:sp>
      <p:sp>
        <p:nvSpPr>
          <p:cNvPr id="36" name="TextBox 36"/>
          <p:cNvSpPr txBox="1"/>
          <p:nvPr/>
        </p:nvSpPr>
        <p:spPr>
          <a:xfrm>
            <a:off x="8370351" y="3978392"/>
            <a:ext cx="1043530" cy="392430"/>
          </a:xfrm>
          <a:prstGeom prst="rect">
            <a:avLst/>
          </a:prstGeom>
        </p:spPr>
        <p:txBody>
          <a:bodyPr lIns="0" tIns="0" rIns="0" bIns="0" rtlCol="0" anchor="t">
            <a:spAutoFit/>
          </a:bodyPr>
          <a:lstStyle/>
          <a:p>
            <a:pPr algn="l">
              <a:lnSpc>
                <a:spcPts val="2940"/>
              </a:lnSpc>
            </a:pPr>
            <a:r>
              <a:rPr lang="en-US" sz="2100">
                <a:solidFill>
                  <a:srgbClr val="FFFFFF"/>
                </a:solidFill>
                <a:latin typeface="Arial Bold"/>
              </a:rPr>
              <a:t>2 weeks</a:t>
            </a:r>
          </a:p>
        </p:txBody>
      </p:sp>
      <p:sp>
        <p:nvSpPr>
          <p:cNvPr id="37" name="TextBox 37"/>
          <p:cNvSpPr txBox="1"/>
          <p:nvPr/>
        </p:nvSpPr>
        <p:spPr>
          <a:xfrm>
            <a:off x="8370351" y="5365652"/>
            <a:ext cx="1043530" cy="392430"/>
          </a:xfrm>
          <a:prstGeom prst="rect">
            <a:avLst/>
          </a:prstGeom>
        </p:spPr>
        <p:txBody>
          <a:bodyPr lIns="0" tIns="0" rIns="0" bIns="0" rtlCol="0" anchor="t">
            <a:spAutoFit/>
          </a:bodyPr>
          <a:lstStyle/>
          <a:p>
            <a:pPr algn="l">
              <a:lnSpc>
                <a:spcPts val="2940"/>
              </a:lnSpc>
            </a:pPr>
            <a:r>
              <a:rPr lang="en-US" sz="2100">
                <a:solidFill>
                  <a:srgbClr val="FFFFFF"/>
                </a:solidFill>
                <a:latin typeface="Arial Bold"/>
              </a:rPr>
              <a:t>4 weeks</a:t>
            </a:r>
          </a:p>
        </p:txBody>
      </p:sp>
      <p:sp>
        <p:nvSpPr>
          <p:cNvPr id="38" name="TextBox 38"/>
          <p:cNvSpPr txBox="1"/>
          <p:nvPr/>
        </p:nvSpPr>
        <p:spPr>
          <a:xfrm>
            <a:off x="8476793" y="9382344"/>
            <a:ext cx="1043530" cy="392430"/>
          </a:xfrm>
          <a:prstGeom prst="rect">
            <a:avLst/>
          </a:prstGeom>
        </p:spPr>
        <p:txBody>
          <a:bodyPr lIns="0" tIns="0" rIns="0" bIns="0" rtlCol="0" anchor="t">
            <a:spAutoFit/>
          </a:bodyPr>
          <a:lstStyle/>
          <a:p>
            <a:pPr algn="l">
              <a:lnSpc>
                <a:spcPts val="2940"/>
              </a:lnSpc>
            </a:pPr>
            <a:r>
              <a:rPr lang="en-US" sz="2100">
                <a:solidFill>
                  <a:srgbClr val="FFFFFF"/>
                </a:solidFill>
                <a:latin typeface="Arial Bold"/>
              </a:rPr>
              <a:t>2 weeks</a:t>
            </a:r>
          </a:p>
        </p:txBody>
      </p:sp>
      <p:sp>
        <p:nvSpPr>
          <p:cNvPr id="39" name="TextBox 39"/>
          <p:cNvSpPr txBox="1"/>
          <p:nvPr/>
        </p:nvSpPr>
        <p:spPr>
          <a:xfrm>
            <a:off x="298228" y="1541402"/>
            <a:ext cx="4095750" cy="760095"/>
          </a:xfrm>
          <a:prstGeom prst="rect">
            <a:avLst/>
          </a:prstGeom>
        </p:spPr>
        <p:txBody>
          <a:bodyPr lIns="0" tIns="0" rIns="0" bIns="0" rtlCol="0" anchor="t">
            <a:spAutoFit/>
          </a:bodyPr>
          <a:lstStyle/>
          <a:p>
            <a:pPr algn="l">
              <a:lnSpc>
                <a:spcPts val="2851"/>
              </a:lnSpc>
            </a:pPr>
            <a:r>
              <a:rPr lang="en-US" sz="2400">
                <a:solidFill>
                  <a:srgbClr val="FFFFFF"/>
                </a:solidFill>
                <a:latin typeface="Arial"/>
              </a:rPr>
              <a:t>Research and understand the idea of the project</a:t>
            </a:r>
          </a:p>
        </p:txBody>
      </p:sp>
      <p:sp>
        <p:nvSpPr>
          <p:cNvPr id="40" name="TextBox 40"/>
          <p:cNvSpPr txBox="1"/>
          <p:nvPr/>
        </p:nvSpPr>
        <p:spPr>
          <a:xfrm>
            <a:off x="279464" y="6540827"/>
            <a:ext cx="5356889" cy="840400"/>
          </a:xfrm>
          <a:prstGeom prst="rect">
            <a:avLst/>
          </a:prstGeom>
        </p:spPr>
        <p:txBody>
          <a:bodyPr lIns="0" tIns="0" rIns="0" bIns="0" rtlCol="0" anchor="t">
            <a:spAutoFit/>
          </a:bodyPr>
          <a:lstStyle/>
          <a:p>
            <a:pPr algn="l">
              <a:lnSpc>
                <a:spcPts val="3359"/>
              </a:lnSpc>
            </a:pPr>
            <a:r>
              <a:rPr lang="en-US" sz="2400">
                <a:solidFill>
                  <a:srgbClr val="FFFFFF"/>
                </a:solidFill>
                <a:latin typeface="Arial"/>
              </a:rPr>
              <a:t>- Implementation and build the model. </a:t>
            </a:r>
          </a:p>
          <a:p>
            <a:pPr algn="l">
              <a:lnSpc>
                <a:spcPts val="3359"/>
              </a:lnSpc>
            </a:pPr>
            <a:r>
              <a:rPr lang="en-US" sz="2400">
                <a:solidFill>
                  <a:srgbClr val="FFFFFF"/>
                </a:solidFill>
                <a:latin typeface="Arimo"/>
              </a:rPr>
              <a:t>- Link model and make Api for website.</a:t>
            </a:r>
          </a:p>
        </p:txBody>
      </p:sp>
      <p:sp>
        <p:nvSpPr>
          <p:cNvPr id="41" name="TextBox 41"/>
          <p:cNvSpPr txBox="1"/>
          <p:nvPr/>
        </p:nvSpPr>
        <p:spPr>
          <a:xfrm>
            <a:off x="279464" y="8901770"/>
            <a:ext cx="5668270" cy="1122045"/>
          </a:xfrm>
          <a:prstGeom prst="rect">
            <a:avLst/>
          </a:prstGeom>
        </p:spPr>
        <p:txBody>
          <a:bodyPr lIns="0" tIns="0" rIns="0" bIns="0" rtlCol="0" anchor="t">
            <a:spAutoFit/>
          </a:bodyPr>
          <a:lstStyle/>
          <a:p>
            <a:pPr algn="l">
              <a:lnSpc>
                <a:spcPts val="2851"/>
              </a:lnSpc>
            </a:pPr>
            <a:r>
              <a:rPr lang="en-US" sz="2400">
                <a:solidFill>
                  <a:srgbClr val="FFFFFF"/>
                </a:solidFill>
                <a:latin typeface="Arial"/>
              </a:rPr>
              <a:t>Obtain the final version of the project and to amend any proposals from the doctor and teacher assistant.</a:t>
            </a:r>
          </a:p>
        </p:txBody>
      </p:sp>
      <p:sp>
        <p:nvSpPr>
          <p:cNvPr id="42" name="TextBox 42"/>
          <p:cNvSpPr txBox="1"/>
          <p:nvPr/>
        </p:nvSpPr>
        <p:spPr>
          <a:xfrm>
            <a:off x="12563685" y="8340881"/>
            <a:ext cx="4060936" cy="760095"/>
          </a:xfrm>
          <a:prstGeom prst="rect">
            <a:avLst/>
          </a:prstGeom>
        </p:spPr>
        <p:txBody>
          <a:bodyPr lIns="0" tIns="0" rIns="0" bIns="0" rtlCol="0" anchor="t">
            <a:spAutoFit/>
          </a:bodyPr>
          <a:lstStyle/>
          <a:p>
            <a:pPr algn="l">
              <a:lnSpc>
                <a:spcPts val="2848"/>
              </a:lnSpc>
            </a:pPr>
            <a:r>
              <a:rPr lang="en-US" sz="2400">
                <a:solidFill>
                  <a:srgbClr val="FFFFFF"/>
                </a:solidFill>
                <a:latin typeface="Arial"/>
              </a:rPr>
              <a:t>- Improve accuracy - add new features to website</a:t>
            </a:r>
          </a:p>
        </p:txBody>
      </p:sp>
      <p:sp>
        <p:nvSpPr>
          <p:cNvPr id="43" name="TextBox 43"/>
          <p:cNvSpPr txBox="1"/>
          <p:nvPr/>
        </p:nvSpPr>
        <p:spPr>
          <a:xfrm>
            <a:off x="11794131" y="5431641"/>
            <a:ext cx="5892803" cy="804615"/>
          </a:xfrm>
          <a:prstGeom prst="rect">
            <a:avLst/>
          </a:prstGeom>
        </p:spPr>
        <p:txBody>
          <a:bodyPr lIns="0" tIns="0" rIns="0" bIns="0" rtlCol="0" anchor="t">
            <a:spAutoFit/>
          </a:bodyPr>
          <a:lstStyle/>
          <a:p>
            <a:pPr algn="just">
              <a:lnSpc>
                <a:spcPts val="3359"/>
              </a:lnSpc>
            </a:pPr>
            <a:r>
              <a:rPr lang="en-US" sz="2400">
                <a:solidFill>
                  <a:srgbClr val="FFFFFF"/>
                </a:solidFill>
                <a:latin typeface="Arial"/>
              </a:rPr>
              <a:t>-Preprocessing for data and augmentation </a:t>
            </a:r>
          </a:p>
          <a:p>
            <a:pPr algn="just">
              <a:lnSpc>
                <a:spcPts val="3079"/>
              </a:lnSpc>
            </a:pPr>
            <a:r>
              <a:rPr lang="en-US" sz="2199" spc="19">
                <a:solidFill>
                  <a:srgbClr val="FFFFFF"/>
                </a:solidFill>
                <a:latin typeface="TT Rounds Condensed"/>
              </a:rPr>
              <a:t>-Create a web site and </a:t>
            </a:r>
            <a:r>
              <a:rPr lang="en-US" sz="2199" spc="19">
                <a:solidFill>
                  <a:srgbClr val="FFFFFF"/>
                </a:solidFill>
                <a:latin typeface="TT Rounds Condensed Bold"/>
              </a:rPr>
              <a:t>create database in MySQL </a:t>
            </a:r>
          </a:p>
        </p:txBody>
      </p:sp>
      <p:sp>
        <p:nvSpPr>
          <p:cNvPr id="44" name="TextBox 44"/>
          <p:cNvSpPr txBox="1"/>
          <p:nvPr/>
        </p:nvSpPr>
        <p:spPr>
          <a:xfrm>
            <a:off x="12457976" y="2829477"/>
            <a:ext cx="4860817" cy="591112"/>
          </a:xfrm>
          <a:prstGeom prst="rect">
            <a:avLst/>
          </a:prstGeom>
        </p:spPr>
        <p:txBody>
          <a:bodyPr lIns="0" tIns="0" rIns="0" bIns="0" rtlCol="0" anchor="t">
            <a:spAutoFit/>
          </a:bodyPr>
          <a:lstStyle/>
          <a:p>
            <a:pPr algn="l">
              <a:lnSpc>
                <a:spcPts val="4479"/>
              </a:lnSpc>
            </a:pPr>
            <a:r>
              <a:rPr lang="en-US" sz="3199">
                <a:solidFill>
                  <a:srgbClr val="FFFFFF"/>
                </a:solidFill>
                <a:latin typeface="Arial"/>
              </a:rPr>
              <a:t>Understanding the dataset</a:t>
            </a:r>
          </a:p>
        </p:txBody>
      </p:sp>
      <p:sp>
        <p:nvSpPr>
          <p:cNvPr id="45" name="TextBox 45"/>
          <p:cNvSpPr txBox="1"/>
          <p:nvPr/>
        </p:nvSpPr>
        <p:spPr>
          <a:xfrm>
            <a:off x="298228" y="3970868"/>
            <a:ext cx="2841831" cy="523208"/>
          </a:xfrm>
          <a:prstGeom prst="rect">
            <a:avLst/>
          </a:prstGeom>
        </p:spPr>
        <p:txBody>
          <a:bodyPr lIns="0" tIns="0" rIns="0" bIns="0" rtlCol="0" anchor="t">
            <a:spAutoFit/>
          </a:bodyPr>
          <a:lstStyle/>
          <a:p>
            <a:pPr algn="l">
              <a:lnSpc>
                <a:spcPts val="3919"/>
              </a:lnSpc>
            </a:pPr>
            <a:r>
              <a:rPr lang="en-US" sz="2799">
                <a:solidFill>
                  <a:srgbClr val="FFFFFF"/>
                </a:solidFill>
                <a:latin typeface="Arial"/>
              </a:rPr>
              <a:t>Data visualization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0E5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050571"/>
            </a:solidFill>
          </p:spPr>
        </p:sp>
      </p:grpSp>
      <p:sp>
        <p:nvSpPr>
          <p:cNvPr id="4" name="Freeform 4"/>
          <p:cNvSpPr/>
          <p:nvPr/>
        </p:nvSpPr>
        <p:spPr>
          <a:xfrm>
            <a:off x="3424123" y="1577702"/>
            <a:ext cx="14927218" cy="8772792"/>
          </a:xfrm>
          <a:custGeom>
            <a:avLst/>
            <a:gdLst/>
            <a:ahLst/>
            <a:cxnLst/>
            <a:rect l="l" t="t" r="r" b="b"/>
            <a:pathLst>
              <a:path w="14927218" h="8772792">
                <a:moveTo>
                  <a:pt x="0" y="0"/>
                </a:moveTo>
                <a:lnTo>
                  <a:pt x="14927218" y="0"/>
                </a:lnTo>
                <a:lnTo>
                  <a:pt x="14927218" y="8772792"/>
                </a:lnTo>
                <a:lnTo>
                  <a:pt x="0" y="87727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057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3401082" cy="3842023"/>
            <a:chOff x="0" y="0"/>
            <a:chExt cx="3401085" cy="3842029"/>
          </a:xfrm>
        </p:grpSpPr>
        <p:sp>
          <p:nvSpPr>
            <p:cNvPr id="3" name="Freeform 3"/>
            <p:cNvSpPr/>
            <p:nvPr/>
          </p:nvSpPr>
          <p:spPr>
            <a:xfrm>
              <a:off x="0" y="0"/>
              <a:ext cx="3477768" cy="3823970"/>
            </a:xfrm>
            <a:custGeom>
              <a:avLst/>
              <a:gdLst/>
              <a:ahLst/>
              <a:cxnLst/>
              <a:rect l="l" t="t" r="r" b="b"/>
              <a:pathLst>
                <a:path w="3477768" h="3823970">
                  <a:moveTo>
                    <a:pt x="0" y="0"/>
                  </a:moveTo>
                  <a:lnTo>
                    <a:pt x="0" y="3823970"/>
                  </a:lnTo>
                  <a:cubicBezTo>
                    <a:pt x="104521" y="3793617"/>
                    <a:pt x="200025" y="3728339"/>
                    <a:pt x="283337" y="3654806"/>
                  </a:cubicBezTo>
                  <a:cubicBezTo>
                    <a:pt x="397256" y="3553079"/>
                    <a:pt x="497586" y="3434461"/>
                    <a:pt x="622554" y="3348736"/>
                  </a:cubicBezTo>
                  <a:cubicBezTo>
                    <a:pt x="827786" y="3206877"/>
                    <a:pt x="1074420" y="3164713"/>
                    <a:pt x="1327150" y="3164713"/>
                  </a:cubicBezTo>
                  <a:cubicBezTo>
                    <a:pt x="1480058" y="3164713"/>
                    <a:pt x="1634998" y="3180080"/>
                    <a:pt x="1784477" y="3198114"/>
                  </a:cubicBezTo>
                  <a:cubicBezTo>
                    <a:pt x="1957578" y="3218434"/>
                    <a:pt x="2137029" y="3239008"/>
                    <a:pt x="2313051" y="3239008"/>
                  </a:cubicBezTo>
                  <a:cubicBezTo>
                    <a:pt x="2540254" y="3239008"/>
                    <a:pt x="2761615" y="3204718"/>
                    <a:pt x="2956179" y="3091561"/>
                  </a:cubicBezTo>
                  <a:cubicBezTo>
                    <a:pt x="3345434" y="2866263"/>
                    <a:pt x="3477768" y="2399919"/>
                    <a:pt x="3359023" y="1982343"/>
                  </a:cubicBezTo>
                  <a:cubicBezTo>
                    <a:pt x="3264789" y="1650619"/>
                    <a:pt x="3048000" y="1431417"/>
                    <a:pt x="2832481" y="1176782"/>
                  </a:cubicBezTo>
                  <a:cubicBezTo>
                    <a:pt x="2634234" y="942975"/>
                    <a:pt x="2481072" y="579247"/>
                    <a:pt x="2594991" y="275590"/>
                  </a:cubicBezTo>
                  <a:cubicBezTo>
                    <a:pt x="2636012" y="164719"/>
                    <a:pt x="2712466" y="69596"/>
                    <a:pt x="2807970" y="0"/>
                  </a:cubicBezTo>
                  <a:close/>
                </a:path>
              </a:pathLst>
            </a:custGeom>
            <a:solidFill>
              <a:srgbClr val="CAE8FF"/>
            </a:solidFill>
          </p:spPr>
        </p:sp>
      </p:grpSp>
      <p:sp>
        <p:nvSpPr>
          <p:cNvPr id="4" name="Freeform 4"/>
          <p:cNvSpPr/>
          <p:nvPr/>
        </p:nvSpPr>
        <p:spPr>
          <a:xfrm>
            <a:off x="4317406" y="1236850"/>
            <a:ext cx="2810351" cy="2810351"/>
          </a:xfrm>
          <a:custGeom>
            <a:avLst/>
            <a:gdLst/>
            <a:ahLst/>
            <a:cxnLst/>
            <a:rect l="l" t="t" r="r" b="b"/>
            <a:pathLst>
              <a:path w="2810351" h="2810351">
                <a:moveTo>
                  <a:pt x="0" y="0"/>
                </a:moveTo>
                <a:lnTo>
                  <a:pt x="2810352" y="0"/>
                </a:lnTo>
                <a:lnTo>
                  <a:pt x="2810352" y="2810351"/>
                </a:lnTo>
                <a:lnTo>
                  <a:pt x="0" y="2810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12544911" y="2250691"/>
            <a:ext cx="4714284" cy="8036309"/>
          </a:xfrm>
          <a:custGeom>
            <a:avLst/>
            <a:gdLst/>
            <a:ahLst/>
            <a:cxnLst/>
            <a:rect l="l" t="t" r="r" b="b"/>
            <a:pathLst>
              <a:path w="4714284" h="8036309">
                <a:moveTo>
                  <a:pt x="4714284" y="0"/>
                </a:moveTo>
                <a:lnTo>
                  <a:pt x="0" y="0"/>
                </a:lnTo>
                <a:lnTo>
                  <a:pt x="0" y="8036309"/>
                </a:lnTo>
                <a:lnTo>
                  <a:pt x="4714284" y="8036309"/>
                </a:lnTo>
                <a:lnTo>
                  <a:pt x="4714284" y="0"/>
                </a:lnTo>
                <a:close/>
              </a:path>
            </a:pathLst>
          </a:custGeom>
          <a:blipFill>
            <a:blip r:embed="rId4"/>
            <a:stretch>
              <a:fillRect l="-12" b="-11176"/>
            </a:stretch>
          </a:blipFill>
        </p:spPr>
      </p:sp>
      <p:sp>
        <p:nvSpPr>
          <p:cNvPr id="6" name="TextBox 6"/>
          <p:cNvSpPr txBox="1"/>
          <p:nvPr/>
        </p:nvSpPr>
        <p:spPr>
          <a:xfrm>
            <a:off x="1586979" y="4738535"/>
            <a:ext cx="7771638" cy="2073478"/>
          </a:xfrm>
          <a:prstGeom prst="rect">
            <a:avLst/>
          </a:prstGeom>
        </p:spPr>
        <p:txBody>
          <a:bodyPr lIns="0" tIns="0" rIns="0" bIns="0" rtlCol="0" anchor="t">
            <a:spAutoFit/>
          </a:bodyPr>
          <a:lstStyle/>
          <a:p>
            <a:pPr algn="l">
              <a:lnSpc>
                <a:spcPts val="16800"/>
              </a:lnSpc>
            </a:pPr>
            <a:r>
              <a:rPr lang="en-US" sz="12000">
                <a:solidFill>
                  <a:srgbClr val="FFFFFF"/>
                </a:solidFill>
                <a:latin typeface="Arimo Bold"/>
              </a:rPr>
              <a:t>Motivation</a:t>
            </a:r>
          </a:p>
        </p:txBody>
      </p:sp>
      <p:sp>
        <p:nvSpPr>
          <p:cNvPr id="7" name="TextBox 7"/>
          <p:cNvSpPr txBox="1"/>
          <p:nvPr/>
        </p:nvSpPr>
        <p:spPr>
          <a:xfrm>
            <a:off x="4974269" y="1822590"/>
            <a:ext cx="1584874" cy="1895056"/>
          </a:xfrm>
          <a:prstGeom prst="rect">
            <a:avLst/>
          </a:prstGeom>
        </p:spPr>
        <p:txBody>
          <a:bodyPr lIns="0" tIns="0" rIns="0" bIns="0" rtlCol="0" anchor="t">
            <a:spAutoFit/>
          </a:bodyPr>
          <a:lstStyle/>
          <a:p>
            <a:pPr algn="l">
              <a:lnSpc>
                <a:spcPts val="15399"/>
              </a:lnSpc>
            </a:pPr>
            <a:r>
              <a:rPr lang="en-US" sz="10999">
                <a:solidFill>
                  <a:srgbClr val="FFFFFF"/>
                </a:solidFill>
                <a:latin typeface="Arimo Bold"/>
              </a:rPr>
              <a:t>02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86906" y="1136104"/>
            <a:ext cx="631384" cy="700850"/>
          </a:xfrm>
          <a:custGeom>
            <a:avLst/>
            <a:gdLst/>
            <a:ahLst/>
            <a:cxnLst/>
            <a:rect l="l" t="t" r="r" b="b"/>
            <a:pathLst>
              <a:path w="631384" h="700850">
                <a:moveTo>
                  <a:pt x="0" y="0"/>
                </a:moveTo>
                <a:lnTo>
                  <a:pt x="631384" y="0"/>
                </a:lnTo>
                <a:lnTo>
                  <a:pt x="631384" y="700849"/>
                </a:lnTo>
                <a:lnTo>
                  <a:pt x="0" y="7008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9373" y="4745384"/>
            <a:ext cx="646862" cy="718461"/>
          </a:xfrm>
          <a:custGeom>
            <a:avLst/>
            <a:gdLst/>
            <a:ahLst/>
            <a:cxnLst/>
            <a:rect l="l" t="t" r="r" b="b"/>
            <a:pathLst>
              <a:path w="646862" h="718461">
                <a:moveTo>
                  <a:pt x="0" y="0"/>
                </a:moveTo>
                <a:lnTo>
                  <a:pt x="646862" y="0"/>
                </a:lnTo>
                <a:lnTo>
                  <a:pt x="646862" y="718461"/>
                </a:lnTo>
                <a:lnTo>
                  <a:pt x="0" y="718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8842524" y="5311740"/>
            <a:ext cx="9445323" cy="4975260"/>
            <a:chOff x="0" y="0"/>
            <a:chExt cx="9445320" cy="4975250"/>
          </a:xfrm>
        </p:grpSpPr>
        <p:sp>
          <p:nvSpPr>
            <p:cNvPr id="5" name="Freeform 5"/>
            <p:cNvSpPr/>
            <p:nvPr/>
          </p:nvSpPr>
          <p:spPr>
            <a:xfrm>
              <a:off x="25908" y="0"/>
              <a:ext cx="9419463" cy="4975225"/>
            </a:xfrm>
            <a:custGeom>
              <a:avLst/>
              <a:gdLst/>
              <a:ahLst/>
              <a:cxnLst/>
              <a:rect l="l" t="t" r="r" b="b"/>
              <a:pathLst>
                <a:path w="9419463" h="4975225">
                  <a:moveTo>
                    <a:pt x="9419463" y="0"/>
                  </a:moveTo>
                  <a:cubicBezTo>
                    <a:pt x="9419463" y="0"/>
                    <a:pt x="8537955" y="911860"/>
                    <a:pt x="8823706" y="2305431"/>
                  </a:cubicBezTo>
                  <a:cubicBezTo>
                    <a:pt x="9097137" y="3645027"/>
                    <a:pt x="8896350" y="4334383"/>
                    <a:pt x="7931658" y="4334383"/>
                  </a:cubicBezTo>
                  <a:lnTo>
                    <a:pt x="7814691" y="4331208"/>
                  </a:lnTo>
                  <a:cubicBezTo>
                    <a:pt x="7351776" y="4307205"/>
                    <a:pt x="6918706" y="4196588"/>
                    <a:pt x="6438265" y="4196588"/>
                  </a:cubicBezTo>
                  <a:cubicBezTo>
                    <a:pt x="6128385" y="4196588"/>
                    <a:pt x="5798820" y="4242562"/>
                    <a:pt x="5428742" y="4387342"/>
                  </a:cubicBezTo>
                  <a:cubicBezTo>
                    <a:pt x="4985893" y="4560315"/>
                    <a:pt x="4596130" y="4633976"/>
                    <a:pt x="4148709" y="4633976"/>
                  </a:cubicBezTo>
                  <a:cubicBezTo>
                    <a:pt x="3641090" y="4633976"/>
                    <a:pt x="3059303" y="4539234"/>
                    <a:pt x="2241804" y="4387342"/>
                  </a:cubicBezTo>
                  <a:cubicBezTo>
                    <a:pt x="2030984" y="4347971"/>
                    <a:pt x="1835404" y="4330953"/>
                    <a:pt x="1654810" y="4330953"/>
                  </a:cubicBezTo>
                  <a:cubicBezTo>
                    <a:pt x="660273" y="4331081"/>
                    <a:pt x="120015" y="4845812"/>
                    <a:pt x="0" y="4975225"/>
                  </a:cubicBezTo>
                  <a:lnTo>
                    <a:pt x="9419463" y="4975225"/>
                  </a:lnTo>
                  <a:lnTo>
                    <a:pt x="9419463" y="0"/>
                  </a:lnTo>
                  <a:close/>
                </a:path>
              </a:pathLst>
            </a:custGeom>
            <a:solidFill>
              <a:srgbClr val="050571"/>
            </a:solidFill>
          </p:spPr>
        </p:sp>
      </p:grpSp>
      <p:sp>
        <p:nvSpPr>
          <p:cNvPr id="6" name="Freeform 6" descr="HB(104)"/>
          <p:cNvSpPr/>
          <p:nvPr/>
        </p:nvSpPr>
        <p:spPr>
          <a:xfrm>
            <a:off x="9329299" y="3744658"/>
            <a:ext cx="8124825" cy="5257800"/>
          </a:xfrm>
          <a:custGeom>
            <a:avLst/>
            <a:gdLst/>
            <a:ahLst/>
            <a:cxnLst/>
            <a:rect l="l" t="t" r="r" b="b"/>
            <a:pathLst>
              <a:path w="8124825" h="5257800">
                <a:moveTo>
                  <a:pt x="0" y="0"/>
                </a:moveTo>
                <a:lnTo>
                  <a:pt x="8124825" y="0"/>
                </a:lnTo>
                <a:lnTo>
                  <a:pt x="8124825" y="5257800"/>
                </a:lnTo>
                <a:lnTo>
                  <a:pt x="0" y="5257800"/>
                </a:lnTo>
                <a:lnTo>
                  <a:pt x="0" y="0"/>
                </a:lnTo>
                <a:close/>
              </a:path>
            </a:pathLst>
          </a:custGeom>
          <a:blipFill>
            <a:blip r:embed="rId6"/>
            <a:stretch>
              <a:fillRect b="-10144"/>
            </a:stretch>
          </a:blipFill>
        </p:spPr>
      </p:sp>
      <p:sp>
        <p:nvSpPr>
          <p:cNvPr id="7" name="TextBox 7"/>
          <p:cNvSpPr txBox="1"/>
          <p:nvPr/>
        </p:nvSpPr>
        <p:spPr>
          <a:xfrm>
            <a:off x="595522" y="1212209"/>
            <a:ext cx="15028012" cy="1809712"/>
          </a:xfrm>
          <a:prstGeom prst="rect">
            <a:avLst/>
          </a:prstGeom>
        </p:spPr>
        <p:txBody>
          <a:bodyPr lIns="0" tIns="0" rIns="0" bIns="0" rtlCol="0" anchor="t">
            <a:spAutoFit/>
          </a:bodyPr>
          <a:lstStyle/>
          <a:p>
            <a:pPr algn="l">
              <a:lnSpc>
                <a:spcPts val="4723"/>
              </a:lnSpc>
            </a:pPr>
            <a:r>
              <a:rPr lang="en-US" sz="3999">
                <a:solidFill>
                  <a:srgbClr val="050571"/>
                </a:solidFill>
                <a:latin typeface="Lato"/>
              </a:rPr>
              <a:t>The motivation behind developing an application using ECG image for diagnosing heart diseases and COVID-19 is to enhance early diagnosis and provide effective healthcare. </a:t>
            </a:r>
          </a:p>
        </p:txBody>
      </p:sp>
      <p:sp>
        <p:nvSpPr>
          <p:cNvPr id="8" name="TextBox 8"/>
          <p:cNvSpPr txBox="1"/>
          <p:nvPr/>
        </p:nvSpPr>
        <p:spPr>
          <a:xfrm>
            <a:off x="787498" y="4798247"/>
            <a:ext cx="7890329" cy="3060668"/>
          </a:xfrm>
          <a:prstGeom prst="rect">
            <a:avLst/>
          </a:prstGeom>
        </p:spPr>
        <p:txBody>
          <a:bodyPr lIns="0" tIns="0" rIns="0" bIns="0" rtlCol="0" anchor="t">
            <a:spAutoFit/>
          </a:bodyPr>
          <a:lstStyle/>
          <a:p>
            <a:pPr algn="l">
              <a:lnSpc>
                <a:spcPts val="4723"/>
              </a:lnSpc>
            </a:pPr>
            <a:r>
              <a:rPr lang="en-US" sz="3999">
                <a:solidFill>
                  <a:srgbClr val="050571"/>
                </a:solidFill>
                <a:latin typeface="Arial"/>
              </a:rPr>
              <a:t>This technology aids in identifying precise changes in heart activity, capturing early signs of heart diseases, and understanding the cardiac effects of the coronavirus.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AE8FF"/>
        </a:solidFill>
        <a:effectLst/>
      </p:bgPr>
    </p:bg>
    <p:spTree>
      <p:nvGrpSpPr>
        <p:cNvPr id="1" name=""/>
        <p:cNvGrpSpPr/>
        <p:nvPr/>
      </p:nvGrpSpPr>
      <p:grpSpPr>
        <a:xfrm>
          <a:off x="0" y="0"/>
          <a:ext cx="0" cy="0"/>
          <a:chOff x="0" y="0"/>
          <a:chExt cx="0" cy="0"/>
        </a:xfrm>
      </p:grpSpPr>
      <p:sp>
        <p:nvSpPr>
          <p:cNvPr id="2" name="Freeform 2"/>
          <p:cNvSpPr/>
          <p:nvPr/>
        </p:nvSpPr>
        <p:spPr>
          <a:xfrm>
            <a:off x="294075" y="5786171"/>
            <a:ext cx="772001" cy="743112"/>
          </a:xfrm>
          <a:custGeom>
            <a:avLst/>
            <a:gdLst/>
            <a:ahLst/>
            <a:cxnLst/>
            <a:rect l="l" t="t" r="r" b="b"/>
            <a:pathLst>
              <a:path w="772001" h="743112">
                <a:moveTo>
                  <a:pt x="0" y="0"/>
                </a:moveTo>
                <a:lnTo>
                  <a:pt x="772001" y="0"/>
                </a:lnTo>
                <a:lnTo>
                  <a:pt x="772001" y="743112"/>
                </a:lnTo>
                <a:lnTo>
                  <a:pt x="0" y="7431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408" y="-63503"/>
            <a:ext cx="3676840" cy="3188789"/>
          </a:xfrm>
          <a:custGeom>
            <a:avLst/>
            <a:gdLst/>
            <a:ahLst/>
            <a:cxnLst/>
            <a:rect l="l" t="t" r="r" b="b"/>
            <a:pathLst>
              <a:path w="3676840" h="3188789">
                <a:moveTo>
                  <a:pt x="0" y="0"/>
                </a:moveTo>
                <a:lnTo>
                  <a:pt x="3676841" y="0"/>
                </a:lnTo>
                <a:lnTo>
                  <a:pt x="3676841" y="3188789"/>
                </a:lnTo>
                <a:lnTo>
                  <a:pt x="0" y="3188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a:off x="8842524" y="5311740"/>
            <a:ext cx="9445323" cy="4975260"/>
            <a:chOff x="0" y="0"/>
            <a:chExt cx="9445320" cy="4975250"/>
          </a:xfrm>
        </p:grpSpPr>
        <p:sp>
          <p:nvSpPr>
            <p:cNvPr id="5" name="Freeform 5"/>
            <p:cNvSpPr/>
            <p:nvPr/>
          </p:nvSpPr>
          <p:spPr>
            <a:xfrm>
              <a:off x="25908" y="0"/>
              <a:ext cx="9419463" cy="4975225"/>
            </a:xfrm>
            <a:custGeom>
              <a:avLst/>
              <a:gdLst/>
              <a:ahLst/>
              <a:cxnLst/>
              <a:rect l="l" t="t" r="r" b="b"/>
              <a:pathLst>
                <a:path w="9419463" h="4975225">
                  <a:moveTo>
                    <a:pt x="9419463" y="0"/>
                  </a:moveTo>
                  <a:cubicBezTo>
                    <a:pt x="9419463" y="0"/>
                    <a:pt x="8537955" y="911860"/>
                    <a:pt x="8823706" y="2305431"/>
                  </a:cubicBezTo>
                  <a:cubicBezTo>
                    <a:pt x="9097137" y="3645027"/>
                    <a:pt x="8896350" y="4334383"/>
                    <a:pt x="7931658" y="4334383"/>
                  </a:cubicBezTo>
                  <a:lnTo>
                    <a:pt x="7814691" y="4331208"/>
                  </a:lnTo>
                  <a:cubicBezTo>
                    <a:pt x="7351776" y="4307205"/>
                    <a:pt x="6918706" y="4196588"/>
                    <a:pt x="6438265" y="4196588"/>
                  </a:cubicBezTo>
                  <a:cubicBezTo>
                    <a:pt x="6128385" y="4196588"/>
                    <a:pt x="5798820" y="4242562"/>
                    <a:pt x="5428742" y="4387342"/>
                  </a:cubicBezTo>
                  <a:cubicBezTo>
                    <a:pt x="4985893" y="4560315"/>
                    <a:pt x="4596130" y="4633976"/>
                    <a:pt x="4148709" y="4633976"/>
                  </a:cubicBezTo>
                  <a:cubicBezTo>
                    <a:pt x="3641090" y="4633976"/>
                    <a:pt x="3059303" y="4539234"/>
                    <a:pt x="2241804" y="4387342"/>
                  </a:cubicBezTo>
                  <a:cubicBezTo>
                    <a:pt x="2030984" y="4347971"/>
                    <a:pt x="1835404" y="4330953"/>
                    <a:pt x="1654810" y="4330953"/>
                  </a:cubicBezTo>
                  <a:cubicBezTo>
                    <a:pt x="660273" y="4331081"/>
                    <a:pt x="120015" y="4845812"/>
                    <a:pt x="0" y="4975225"/>
                  </a:cubicBezTo>
                  <a:lnTo>
                    <a:pt x="9419463" y="4975225"/>
                  </a:lnTo>
                  <a:lnTo>
                    <a:pt x="9419463" y="0"/>
                  </a:lnTo>
                  <a:close/>
                </a:path>
              </a:pathLst>
            </a:custGeom>
            <a:solidFill>
              <a:srgbClr val="050571"/>
            </a:solidFill>
          </p:spPr>
        </p:sp>
      </p:grpSp>
      <p:sp>
        <p:nvSpPr>
          <p:cNvPr id="6" name="TextBox 6"/>
          <p:cNvSpPr txBox="1"/>
          <p:nvPr/>
        </p:nvSpPr>
        <p:spPr>
          <a:xfrm>
            <a:off x="980094" y="2499103"/>
            <a:ext cx="15937335" cy="1209637"/>
          </a:xfrm>
          <a:prstGeom prst="rect">
            <a:avLst/>
          </a:prstGeom>
        </p:spPr>
        <p:txBody>
          <a:bodyPr lIns="0" tIns="0" rIns="0" bIns="0" rtlCol="0" anchor="t">
            <a:spAutoFit/>
          </a:bodyPr>
          <a:lstStyle/>
          <a:p>
            <a:pPr algn="l">
              <a:lnSpc>
                <a:spcPts val="4723"/>
              </a:lnSpc>
            </a:pPr>
            <a:r>
              <a:rPr lang="en-US" sz="3999" spc="51">
                <a:solidFill>
                  <a:srgbClr val="050571"/>
                </a:solidFill>
                <a:latin typeface="Lato"/>
              </a:rPr>
              <a:t>This contributes to quicker treatment decisions, improving recovery chances, and enhancing preventive measures</a:t>
            </a:r>
          </a:p>
        </p:txBody>
      </p:sp>
      <p:sp>
        <p:nvSpPr>
          <p:cNvPr id="7" name="TextBox 7"/>
          <p:cNvSpPr txBox="1"/>
          <p:nvPr/>
        </p:nvSpPr>
        <p:spPr>
          <a:xfrm>
            <a:off x="1028700" y="5964145"/>
            <a:ext cx="15061425" cy="1860518"/>
          </a:xfrm>
          <a:prstGeom prst="rect">
            <a:avLst/>
          </a:prstGeom>
        </p:spPr>
        <p:txBody>
          <a:bodyPr lIns="0" tIns="0" rIns="0" bIns="0" rtlCol="0" anchor="t">
            <a:spAutoFit/>
          </a:bodyPr>
          <a:lstStyle/>
          <a:p>
            <a:pPr algn="l">
              <a:lnSpc>
                <a:spcPts val="4723"/>
              </a:lnSpc>
            </a:pPr>
            <a:r>
              <a:rPr lang="en-US" sz="3999">
                <a:solidFill>
                  <a:srgbClr val="050571"/>
                </a:solidFill>
                <a:latin typeface="Arial"/>
              </a:rPr>
              <a:t>The goal is to develop a simple and effective diagnostic tool using artificial intelligence technology, to assist doctors in diagnosing cases more quickly and accurately.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2711</Words>
  <Application>Microsoft Office PowerPoint</Application>
  <PresentationFormat>Custom</PresentationFormat>
  <Paragraphs>380</Paragraphs>
  <Slides>65</Slides>
  <Notes>0</Notes>
  <HiddenSlides>0</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65</vt:i4>
      </vt:variant>
    </vt:vector>
  </HeadingPairs>
  <TitlesOfParts>
    <vt:vector size="91" baseType="lpstr">
      <vt:lpstr>TT Ramillas</vt:lpstr>
      <vt:lpstr>Canva Sans Bold</vt:lpstr>
      <vt:lpstr>Lato Bold</vt:lpstr>
      <vt:lpstr>TT Smalls</vt:lpstr>
      <vt:lpstr>TT Rounds Condensed</vt:lpstr>
      <vt:lpstr>Lato</vt:lpstr>
      <vt:lpstr>HK Grotesk Bold</vt:lpstr>
      <vt:lpstr>RoxboroughCF</vt:lpstr>
      <vt:lpstr>Arial Bold</vt:lpstr>
      <vt:lpstr>Codec Pro Ultra-Bold</vt:lpstr>
      <vt:lpstr>Arimo</vt:lpstr>
      <vt:lpstr>Open Sauce</vt:lpstr>
      <vt:lpstr>Oswald Bold</vt:lpstr>
      <vt:lpstr>TT Smalls Bold</vt:lpstr>
      <vt:lpstr>Source Sans Pro</vt:lpstr>
      <vt:lpstr>HK Grotesk Medium</vt:lpstr>
      <vt:lpstr>Canva Sans Bold Italics</vt:lpstr>
      <vt:lpstr>Roboto</vt:lpstr>
      <vt:lpstr>Arial</vt:lpstr>
      <vt:lpstr>Calibri</vt:lpstr>
      <vt:lpstr>Roboto Bold</vt:lpstr>
      <vt:lpstr>Source Sans Pro Bold</vt:lpstr>
      <vt:lpstr>Arimo Bold</vt:lpstr>
      <vt:lpstr>Open Sauce Bold</vt:lpstr>
      <vt:lpstr>TT Rounds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Illustrative Medical Healthcare Presentation.pdf</dc:title>
  <cp:lastModifiedBy>hager abd alrady</cp:lastModifiedBy>
  <cp:revision>1</cp:revision>
  <dcterms:created xsi:type="dcterms:W3CDTF">2006-08-16T00:00:00Z</dcterms:created>
  <dcterms:modified xsi:type="dcterms:W3CDTF">2024-06-23T00:30:29Z</dcterms:modified>
  <dc:identifier>DAGI6HEO1y0</dc:identifier>
</cp:coreProperties>
</file>